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3.jpg" ContentType="image/jpg"/>
  <Override PartName="/ppt/media/image6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9" r:id="rId5"/>
    <p:sldId id="260" r:id="rId6"/>
    <p:sldId id="256" r:id="rId7"/>
    <p:sldId id="841" r:id="rId8"/>
    <p:sldId id="258" r:id="rId9"/>
    <p:sldId id="261" r:id="rId10"/>
    <p:sldId id="842" r:id="rId11"/>
    <p:sldId id="84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9490F-1D6C-4A55-8A90-D327E0CBBD2F}" v="2" dt="2025-09-11T16:45:25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18AF-E362-44CC-9784-6FAAC23EFCC1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7696A-4F9E-4CFF-B962-30EF91EB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1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E0E0-C797-4DAB-93C6-1656B75A5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81E26-0E7C-4E6A-B2B9-E11FF8C55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1452-9B89-4892-B2A2-7E258E4F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95A78-A5C4-4A4F-8F59-EA48195E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86CA-CF19-4995-941A-369EA44F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B500-7C10-47FA-9CF1-2055F3FE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6F979-9B5D-499A-88F6-4484C3314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4881A-D39D-4675-AAD1-BEDCFCF2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998B-F7E2-4E15-9F8C-AA89ADE6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11ED-1D03-4D17-9030-DB7329BC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91B4E-CF58-4EFF-B972-706900928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99B32-C862-43C7-B6AD-AE86706E2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8703-F201-4015-B701-3C50ED7A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32CA0-DF6E-4BAA-802B-7CB4CF9A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B7E23-882C-4F2A-9174-645BBC22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5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8348-E7C1-40C4-A4B5-CA3BA695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2B5B-7E71-437D-972D-10C988A5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A632-49F9-4611-9AA9-16628E1A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DE65-5AB4-45BD-BD77-2CEE89A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1DFF0-2E94-4449-9088-DE3CC670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CAC7-9448-4B48-A539-962B9F72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7BEC4-B9F2-4419-94A1-7E1DD763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24D10-08E1-42AD-ACAD-86D9FA9C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63743-CD88-4150-9E2F-C010B43C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0CF7-B191-4299-8C6F-9CAFF583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D6AC-F742-4E85-A87E-E606CBAA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6D7F-C6E6-44C2-B372-B766F39D7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5BE42-F48E-4ADA-86B5-90D9F5C6E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EDFB4-2336-4DAD-A403-DD3981BC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B1E69-A1F9-41B6-9269-80893EE8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894CE-C4A7-47BD-9782-C37B3DA2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9A6D-2330-4484-B00A-BDD333AF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E74A7-C5D3-4AB6-9060-756EAF05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46B31-AB0B-41DA-B7D7-07247737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CDB15-5C14-4630-AA3F-ADFCCD45D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D67CC-6C7E-4380-8C9F-907E0055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31061-49A5-4136-91B8-8CC59D2B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B2372-F7C8-4490-843A-1D4CD54B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C8E54-4C6A-4EA5-B32F-539E9CB8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586B-D602-41A4-9204-BBD9903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13CDF-C356-4787-A042-FCA649ED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0F456-489A-408D-A68D-E136188B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CE6D6-AE53-477C-A6DC-87C70CB0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4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2686C-101F-48AA-BB94-CA187BA6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FFC2D-CE0E-4A97-8CA1-D135E5A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CB6CB-D625-4A81-941B-FBC87B37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4050-E97A-42B2-AA92-CB073DC6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C013-20E7-4A4D-AB20-63FF6A12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6C84A-2E38-41FB-960F-F25EB07B3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D973A-1AC7-4CF1-9225-5E386A88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63B0-0ED1-4104-BAD1-152285FF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BB2B-32C9-4221-A990-403EF1FA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FE8E-4961-41F0-B7DD-C6C425D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56F27-6272-4543-8F6D-6D958CABE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E15C5-D5F2-40AA-BB7E-ED47E4EE6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CF199-BACE-4C2A-85F6-F8CF9FE8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0FE87-6C12-4564-9292-7815E08A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F1B00-96F5-4197-8B8E-BA486817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9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6413C-22AF-4F58-966F-51A172A3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6406D-AE89-40BF-81B1-DB1C719B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4785-F5C2-4B93-9E08-A5A0BF0BC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DB7E-E90E-4ACB-8905-3898D7D932B7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C17B6-8D7F-4C90-B746-FCDD9CE14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EB49-DF81-4AF5-8686-A7C3A6F84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5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scpevents@wakefield.gov.u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427041C-1206-4BE0-B7C9-714486AF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DAA833-6BA7-4ACE-9EF2-CC6A64832477}"/>
              </a:ext>
            </a:extLst>
          </p:cNvPr>
          <p:cNvSpPr txBox="1"/>
          <p:nvPr/>
        </p:nvSpPr>
        <p:spPr>
          <a:xfrm>
            <a:off x="1785583" y="4061792"/>
            <a:ext cx="3674313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70A3B-456F-4F08-B64B-3E9E4585DA39}"/>
              </a:ext>
            </a:extLst>
          </p:cNvPr>
          <p:cNvSpPr txBox="1"/>
          <p:nvPr/>
        </p:nvSpPr>
        <p:spPr>
          <a:xfrm>
            <a:off x="353960" y="976313"/>
            <a:ext cx="67400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/>
              <a:t>Wakefield Family Together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/>
              <a:t>Leadership Programme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6C805-CC39-4F4A-8709-E5E16BBDB17D}"/>
              </a:ext>
            </a:extLst>
          </p:cNvPr>
          <p:cNvSpPr txBox="1"/>
          <p:nvPr/>
        </p:nvSpPr>
        <p:spPr>
          <a:xfrm>
            <a:off x="7924803" y="4061792"/>
            <a:ext cx="3942519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4C492596-91EF-4897-99B1-530CD66EC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>
          <a:xfrm>
            <a:off x="20" y="-91856"/>
            <a:ext cx="1219198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416D3-E7B9-45CE-86D1-CCBCD894AD04}"/>
              </a:ext>
            </a:extLst>
          </p:cNvPr>
          <p:cNvSpPr txBox="1"/>
          <p:nvPr/>
        </p:nvSpPr>
        <p:spPr>
          <a:xfrm>
            <a:off x="320564" y="1653530"/>
            <a:ext cx="4593021" cy="145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What is the Wakefield Families Together Leadership Programme?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BE1999-B0AD-4FE9-B2A6-FF0764085F2B}"/>
              </a:ext>
            </a:extLst>
          </p:cNvPr>
          <p:cNvSpPr txBox="1"/>
          <p:nvPr/>
        </p:nvSpPr>
        <p:spPr>
          <a:xfrm>
            <a:off x="0" y="3417573"/>
            <a:ext cx="5897217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 Leadership Programme co-designed by the Staff College and Wakefield Safeguarding Children Partnership to support Managers and Leaders.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Gain confidence in Systems Leadership theories and practice whilst embedding the learning within your own agency.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337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A893367-472C-4010-A921-51FBBE81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9" r="-1" b="-1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32B3FF-F704-4C10-BEF7-82674E4DA19C}"/>
              </a:ext>
            </a:extLst>
          </p:cNvPr>
          <p:cNvSpPr txBox="1"/>
          <p:nvPr/>
        </p:nvSpPr>
        <p:spPr>
          <a:xfrm>
            <a:off x="0" y="356345"/>
            <a:ext cx="868017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10" dirty="0">
                <a:latin typeface="Calibri"/>
                <a:cs typeface="Calibri"/>
              </a:rPr>
              <a:t>To reflect </a:t>
            </a:r>
            <a:r>
              <a:rPr lang="en-GB" sz="2000" spc="-5" dirty="0">
                <a:latin typeface="Calibri"/>
                <a:cs typeface="Calibri"/>
              </a:rPr>
              <a:t>on </a:t>
            </a:r>
            <a:r>
              <a:rPr lang="en-GB" sz="2000" spc="-10" dirty="0">
                <a:latin typeface="Calibri"/>
                <a:cs typeface="Calibri"/>
              </a:rPr>
              <a:t>your </a:t>
            </a:r>
            <a:r>
              <a:rPr lang="en-GB" sz="2000" spc="-5" dirty="0">
                <a:latin typeface="Calibri"/>
                <a:cs typeface="Calibri"/>
              </a:rPr>
              <a:t>leadership, </a:t>
            </a:r>
            <a:r>
              <a:rPr lang="en-GB" sz="2000" spc="-15" dirty="0">
                <a:latin typeface="Calibri"/>
                <a:cs typeface="Calibri"/>
              </a:rPr>
              <a:t>explore </a:t>
            </a:r>
            <a:r>
              <a:rPr lang="en-GB" sz="2000" spc="-5" dirty="0">
                <a:latin typeface="Calibri"/>
                <a:cs typeface="Calibri"/>
              </a:rPr>
              <a:t>some new </a:t>
            </a:r>
            <a:r>
              <a:rPr lang="en-GB" sz="2000" dirty="0">
                <a:latin typeface="Calibri"/>
                <a:cs typeface="Calibri"/>
              </a:rPr>
              <a:t>ideas and </a:t>
            </a:r>
            <a:r>
              <a:rPr lang="en-GB" sz="2000" spc="-15" dirty="0">
                <a:latin typeface="Calibri"/>
                <a:cs typeface="Calibri"/>
              </a:rPr>
              <a:t>to </a:t>
            </a:r>
            <a:r>
              <a:rPr lang="en-GB" sz="2000" dirty="0">
                <a:latin typeface="Calibri"/>
                <a:cs typeface="Calibri"/>
              </a:rPr>
              <a:t>learn </a:t>
            </a:r>
            <a:r>
              <a:rPr lang="en-GB" sz="2000" spc="-15" dirty="0">
                <a:latin typeface="Calibri"/>
                <a:cs typeface="Calibri"/>
              </a:rPr>
              <a:t>from </a:t>
            </a:r>
            <a:r>
              <a:rPr lang="en-GB" sz="2000" spc="-5" dirty="0">
                <a:latin typeface="Calibri"/>
                <a:cs typeface="Calibri"/>
              </a:rPr>
              <a:t>one </a:t>
            </a:r>
            <a:r>
              <a:rPr lang="en-GB" sz="2000" dirty="0">
                <a:latin typeface="Calibri"/>
                <a:cs typeface="Calibri"/>
              </a:rPr>
              <a:t>another.</a:t>
            </a:r>
          </a:p>
          <a:p>
            <a:endParaRPr lang="en-GB" sz="20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10" dirty="0">
                <a:latin typeface="Calibri"/>
                <a:cs typeface="Calibri"/>
              </a:rPr>
              <a:t>Explore how as leaders you can influence services to create better </a:t>
            </a:r>
          </a:p>
          <a:p>
            <a:r>
              <a:rPr lang="en-GB" sz="2000" spc="-10" dirty="0">
                <a:latin typeface="Calibri"/>
                <a:cs typeface="Calibri"/>
              </a:rPr>
              <a:t>outcomes for families. </a:t>
            </a:r>
          </a:p>
          <a:p>
            <a:endParaRPr lang="en-GB" sz="2000" spc="-1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10" dirty="0">
                <a:latin typeface="Calibri"/>
                <a:cs typeface="Calibri"/>
              </a:rPr>
              <a:t>Explore </a:t>
            </a:r>
            <a:r>
              <a:rPr lang="en-GB" sz="2000" dirty="0">
                <a:latin typeface="Calibri"/>
                <a:cs typeface="Calibri"/>
              </a:rPr>
              <a:t>the </a:t>
            </a:r>
            <a:r>
              <a:rPr lang="en-GB" sz="2000" spc="-5" dirty="0">
                <a:latin typeface="Calibri"/>
                <a:cs typeface="Calibri"/>
              </a:rPr>
              <a:t>construct of </a:t>
            </a:r>
            <a:r>
              <a:rPr lang="en-GB" sz="2000" spc="-20" dirty="0">
                <a:latin typeface="Calibri"/>
                <a:cs typeface="Calibri"/>
              </a:rPr>
              <a:t>systems </a:t>
            </a:r>
            <a:r>
              <a:rPr lang="en-GB" sz="2000" spc="-5" dirty="0">
                <a:latin typeface="Calibri"/>
                <a:cs typeface="Calibri"/>
              </a:rPr>
              <a:t>leadership </a:t>
            </a:r>
            <a:r>
              <a:rPr lang="en-GB" sz="2000" dirty="0">
                <a:latin typeface="Calibri"/>
                <a:cs typeface="Calibri"/>
              </a:rPr>
              <a:t>within the </a:t>
            </a:r>
            <a:r>
              <a:rPr lang="en-GB" sz="2000" spc="-15" dirty="0">
                <a:latin typeface="Calibri"/>
                <a:cs typeface="Calibri"/>
              </a:rPr>
              <a:t>context </a:t>
            </a:r>
          </a:p>
          <a:p>
            <a:r>
              <a:rPr lang="en-GB" sz="2000" spc="-5" dirty="0">
                <a:latin typeface="Calibri"/>
                <a:cs typeface="Calibri"/>
              </a:rPr>
              <a:t>of </a:t>
            </a:r>
            <a:r>
              <a:rPr lang="en-GB" sz="2000" dirty="0">
                <a:latin typeface="Calibri"/>
                <a:cs typeface="Calibri"/>
              </a:rPr>
              <a:t>a  </a:t>
            </a:r>
            <a:r>
              <a:rPr lang="en-GB" sz="2000" spc="-10" dirty="0">
                <a:latin typeface="Calibri"/>
                <a:cs typeface="Calibri"/>
              </a:rPr>
              <a:t>complex </a:t>
            </a:r>
            <a:r>
              <a:rPr lang="en-GB" sz="2000" dirty="0">
                <a:latin typeface="Calibri"/>
                <a:cs typeface="Calibri"/>
              </a:rPr>
              <a:t>and </a:t>
            </a:r>
            <a:r>
              <a:rPr lang="en-GB" sz="2000" spc="-10" dirty="0">
                <a:latin typeface="Calibri"/>
                <a:cs typeface="Calibri"/>
              </a:rPr>
              <a:t>often </a:t>
            </a:r>
            <a:r>
              <a:rPr lang="en-GB" sz="2000" spc="-5" dirty="0">
                <a:latin typeface="Calibri"/>
                <a:cs typeface="Calibri"/>
              </a:rPr>
              <a:t>turbulent </a:t>
            </a:r>
            <a:r>
              <a:rPr lang="en-GB" sz="2000" spc="-10" dirty="0">
                <a:latin typeface="Calibri"/>
                <a:cs typeface="Calibri"/>
              </a:rPr>
              <a:t>world </a:t>
            </a:r>
            <a:r>
              <a:rPr lang="en-GB" sz="2000" spc="-5" dirty="0">
                <a:latin typeface="Calibri"/>
                <a:cs typeface="Calibri"/>
              </a:rPr>
              <a:t>of public </a:t>
            </a:r>
            <a:r>
              <a:rPr lang="en-GB" sz="2000" dirty="0">
                <a:latin typeface="Calibri"/>
                <a:cs typeface="Calibri"/>
              </a:rPr>
              <a:t>service</a:t>
            </a:r>
            <a:r>
              <a:rPr lang="en-GB" sz="2000" spc="20" dirty="0">
                <a:latin typeface="Calibri"/>
                <a:cs typeface="Calibri"/>
              </a:rPr>
              <a:t> </a:t>
            </a:r>
            <a:r>
              <a:rPr lang="en-GB" sz="2000" spc="-10" dirty="0">
                <a:latin typeface="Calibri"/>
                <a:cs typeface="Calibri"/>
              </a:rPr>
              <a:t>provision</a:t>
            </a:r>
            <a:br>
              <a:rPr lang="en-GB" sz="2000" dirty="0">
                <a:latin typeface="Calibri"/>
                <a:cs typeface="Calibri"/>
              </a:rPr>
            </a:br>
            <a:endParaRPr lang="en-GB" sz="2000" spc="-5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5" dirty="0">
                <a:latin typeface="Calibri"/>
                <a:cs typeface="Calibri"/>
              </a:rPr>
              <a:t>The use of networking outside of you service to build upon </a:t>
            </a:r>
          </a:p>
          <a:p>
            <a:r>
              <a:rPr lang="en-GB" sz="2000" spc="-5" dirty="0">
                <a:latin typeface="Calibri"/>
                <a:cs typeface="Calibri"/>
              </a:rPr>
              <a:t>existing relationships.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Confident leaders, effective at understanding strategic and systems leadership and their role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Stronger, self-directing network of managers.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6E2EF-24BB-45F6-BF44-815D8F38988B}"/>
              </a:ext>
            </a:extLst>
          </p:cNvPr>
          <p:cNvSpPr txBox="1"/>
          <p:nvPr/>
        </p:nvSpPr>
        <p:spPr>
          <a:xfrm>
            <a:off x="645264" y="5265215"/>
            <a:ext cx="10901471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AIMS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36364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590A021-7B93-4279-B099-6743DEC6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7"/>
            <a:ext cx="12192000" cy="2286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3855E7-AE70-4372-AF00-7302778C35E5}"/>
              </a:ext>
            </a:extLst>
          </p:cNvPr>
          <p:cNvSpPr txBox="1">
            <a:spLocks/>
          </p:cNvSpPr>
          <p:nvPr/>
        </p:nvSpPr>
        <p:spPr bwMode="auto">
          <a:xfrm>
            <a:off x="608217" y="681037"/>
            <a:ext cx="8334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n-lt"/>
                <a:ea typeface="Tahoma" pitchFamily="34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Building blocks for Leadership</a:t>
            </a: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DB87A303-A1D6-4819-914F-341E15F69A63}"/>
              </a:ext>
            </a:extLst>
          </p:cNvPr>
          <p:cNvSpPr/>
          <p:nvPr/>
        </p:nvSpPr>
        <p:spPr>
          <a:xfrm>
            <a:off x="2463088" y="2383675"/>
            <a:ext cx="2303929" cy="3994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Systems leadership</a:t>
            </a:r>
            <a:endParaRPr lang="en-GB" dirty="0">
              <a:solidFill>
                <a:srgbClr val="FFFFFF"/>
              </a:solidFill>
              <a:latin typeface="Calibri"/>
              <a:ea typeface="Calibri" panose="020F0502020204030204" pitchFamily="34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DFDADE-89FB-4030-B4B9-052C096CC239}"/>
              </a:ext>
            </a:extLst>
          </p:cNvPr>
          <p:cNvSpPr/>
          <p:nvPr/>
        </p:nvSpPr>
        <p:spPr>
          <a:xfrm>
            <a:off x="2522805" y="3154761"/>
            <a:ext cx="2099534" cy="1891001"/>
          </a:xfrm>
          <a:prstGeom prst="roundRect">
            <a:avLst>
              <a:gd name="adj" fmla="val 20925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Adaptive and systems leadership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Collaborative capital 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Building partnerships and alliances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F65D52C9-C282-4A46-819A-B44F1AE335E4}"/>
              </a:ext>
            </a:extLst>
          </p:cNvPr>
          <p:cNvSpPr/>
          <p:nvPr/>
        </p:nvSpPr>
        <p:spPr>
          <a:xfrm>
            <a:off x="5066438" y="2383675"/>
            <a:ext cx="2336203" cy="4440408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Leadership for effect</a:t>
            </a:r>
            <a:endParaRPr lang="en-GB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B54D24EE-2AA3-4A6B-AC76-303ACFBF4AE9}"/>
              </a:ext>
            </a:extLst>
          </p:cNvPr>
          <p:cNvSpPr/>
          <p:nvPr/>
        </p:nvSpPr>
        <p:spPr>
          <a:xfrm>
            <a:off x="5142638" y="3155312"/>
            <a:ext cx="2165016" cy="3457757"/>
          </a:xfrm>
          <a:prstGeom prst="roundRect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Understanding self as leader – 360 survey</a:t>
            </a:r>
          </a:p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Cultural competence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Personal and collective agency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Presentation and communication skills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Leading and managing outside your comfort zone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Leading by coaching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Courageous conversations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7981956-2444-4B1A-AD6A-25DAF213DEA3}"/>
              </a:ext>
            </a:extLst>
          </p:cNvPr>
          <p:cNvSpPr/>
          <p:nvPr/>
        </p:nvSpPr>
        <p:spPr>
          <a:xfrm>
            <a:off x="7798881" y="2383675"/>
            <a:ext cx="2239383" cy="406527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Applied skills</a:t>
            </a:r>
            <a:endParaRPr lang="en-GB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70B7939B-ACAE-4C7D-9608-E86C3DA764FD}"/>
              </a:ext>
            </a:extLst>
          </p:cNvPr>
          <p:cNvSpPr/>
          <p:nvPr/>
        </p:nvSpPr>
        <p:spPr>
          <a:xfrm>
            <a:off x="7919009" y="3026357"/>
            <a:ext cx="2022438" cy="1828251"/>
          </a:xfrm>
          <a:prstGeom prst="roundRect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Leading restorative practice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Critical analysis – using evidence and quality assurance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works in improving outcomes</a:t>
            </a:r>
          </a:p>
          <a:p>
            <a:pPr>
              <a:spcBef>
                <a:spcPts val="300"/>
              </a:spcBef>
            </a:pPr>
            <a:endParaRPr lang="en-GB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9072F0B3-2B86-4E12-B4CC-7D0BE2D834B7}"/>
              </a:ext>
            </a:extLst>
          </p:cNvPr>
          <p:cNvSpPr/>
          <p:nvPr/>
        </p:nvSpPr>
        <p:spPr>
          <a:xfrm>
            <a:off x="7930731" y="5061744"/>
            <a:ext cx="2022438" cy="883108"/>
          </a:xfrm>
          <a:prstGeom prst="roundRect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Leadership challenge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Action Learning Sets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Mentoring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4DD8D5A-3B93-494E-A6AC-82FCC4DB8206}"/>
              </a:ext>
            </a:extLst>
          </p:cNvPr>
          <p:cNvSpPr/>
          <p:nvPr/>
        </p:nvSpPr>
        <p:spPr>
          <a:xfrm>
            <a:off x="7241078" y="2841812"/>
            <a:ext cx="468617" cy="515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FBBD42A-CF6B-48F8-81C7-CCE25A864076}"/>
              </a:ext>
            </a:extLst>
          </p:cNvPr>
          <p:cNvSpPr/>
          <p:nvPr/>
        </p:nvSpPr>
        <p:spPr>
          <a:xfrm>
            <a:off x="5224293" y="5605864"/>
            <a:ext cx="2777287" cy="838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5DD224A-E5B8-4344-9BFA-44E9478EE95A}"/>
              </a:ext>
            </a:extLst>
          </p:cNvPr>
          <p:cNvSpPr/>
          <p:nvPr/>
        </p:nvSpPr>
        <p:spPr>
          <a:xfrm>
            <a:off x="4077693" y="2491542"/>
            <a:ext cx="3440429" cy="2792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F443AC6-3BDF-4B57-B16C-B7748A674770}"/>
              </a:ext>
            </a:extLst>
          </p:cNvPr>
          <p:cNvSpPr txBox="1"/>
          <p:nvPr/>
        </p:nvSpPr>
        <p:spPr>
          <a:xfrm>
            <a:off x="4462504" y="2906196"/>
            <a:ext cx="2651125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8570F"/>
                </a:solidFill>
                <a:latin typeface="Calibri"/>
                <a:cs typeface="Calibri"/>
              </a:rPr>
              <a:t>Individual </a:t>
            </a:r>
            <a:r>
              <a:rPr sz="2100" b="1" spc="-10" dirty="0">
                <a:solidFill>
                  <a:srgbClr val="08570F"/>
                </a:solidFill>
                <a:latin typeface="Calibri"/>
                <a:cs typeface="Calibri"/>
              </a:rPr>
              <a:t>agency:  </a:t>
            </a:r>
            <a:r>
              <a:rPr sz="2000" spc="-5" dirty="0">
                <a:latin typeface="Calibri"/>
                <a:cs typeface="Calibri"/>
              </a:rPr>
              <a:t>People </a:t>
            </a:r>
            <a:r>
              <a:rPr sz="2000" spc="-10" dirty="0">
                <a:latin typeface="Calibri"/>
                <a:cs typeface="Calibri"/>
              </a:rPr>
              <a:t>get more </a:t>
            </a:r>
            <a:r>
              <a:rPr sz="2000" spc="-5" dirty="0">
                <a:latin typeface="Calibri"/>
                <a:cs typeface="Calibri"/>
              </a:rPr>
              <a:t>power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control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their own  </a:t>
            </a:r>
            <a:r>
              <a:rPr sz="2000" spc="-10" dirty="0">
                <a:latin typeface="Calibri"/>
                <a:cs typeface="Calibri"/>
              </a:rPr>
              <a:t>lives: </a:t>
            </a:r>
            <a:r>
              <a:rPr sz="2000" spc="-5" dirty="0">
                <a:latin typeface="Calibri"/>
                <a:cs typeface="Calibri"/>
              </a:rPr>
              <a:t>activation, shared  decision-making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self-  </a:t>
            </a:r>
            <a:r>
              <a:rPr sz="2000" spc="-10" dirty="0">
                <a:latin typeface="Calibri"/>
                <a:cs typeface="Calibri"/>
              </a:rPr>
              <a:t>care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3217F20-967E-4C9D-A35B-3F1374813464}"/>
              </a:ext>
            </a:extLst>
          </p:cNvPr>
          <p:cNvSpPr/>
          <p:nvPr/>
        </p:nvSpPr>
        <p:spPr>
          <a:xfrm>
            <a:off x="6994629" y="3463854"/>
            <a:ext cx="3816857" cy="2792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30A4DD4-2DAE-4509-A4F4-A9E179027B23}"/>
              </a:ext>
            </a:extLst>
          </p:cNvPr>
          <p:cNvSpPr txBox="1"/>
          <p:nvPr/>
        </p:nvSpPr>
        <p:spPr>
          <a:xfrm>
            <a:off x="7454624" y="3770305"/>
            <a:ext cx="282448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8570F"/>
                </a:solidFill>
                <a:latin typeface="Calibri"/>
                <a:cs typeface="Calibri"/>
              </a:rPr>
              <a:t>Collective</a:t>
            </a:r>
            <a:r>
              <a:rPr sz="2100" b="1" spc="-35" dirty="0">
                <a:solidFill>
                  <a:srgbClr val="08570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8570F"/>
                </a:solidFill>
                <a:latin typeface="Calibri"/>
                <a:cs typeface="Calibri"/>
              </a:rPr>
              <a:t>agency:</a:t>
            </a: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People </a:t>
            </a:r>
            <a:r>
              <a:rPr sz="2000" dirty="0">
                <a:latin typeface="Calibri"/>
                <a:cs typeface="Calibri"/>
              </a:rPr>
              <a:t>act </a:t>
            </a:r>
            <a:r>
              <a:rPr sz="2000" spc="-25" dirty="0">
                <a:latin typeface="Calibri"/>
                <a:cs typeface="Calibri"/>
              </a:rPr>
              <a:t>together,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united  by </a:t>
            </a:r>
            <a:r>
              <a:rPr sz="2000" dirty="0">
                <a:latin typeface="Calibri"/>
                <a:cs typeface="Calibri"/>
              </a:rPr>
              <a:t>a common cause,  </a:t>
            </a:r>
            <a:r>
              <a:rPr sz="2000" spc="-5" dirty="0">
                <a:latin typeface="Calibri"/>
                <a:cs typeface="Calibri"/>
              </a:rPr>
              <a:t>harnessing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power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influence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building </a:t>
            </a:r>
            <a:r>
              <a:rPr sz="2000" dirty="0">
                <a:latin typeface="Calibri"/>
                <a:cs typeface="Calibri"/>
              </a:rPr>
              <a:t>mutual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trust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B6D7E98-006B-4426-8768-C34A88AA3EEA}"/>
              </a:ext>
            </a:extLst>
          </p:cNvPr>
          <p:cNvSpPr/>
          <p:nvPr/>
        </p:nvSpPr>
        <p:spPr>
          <a:xfrm>
            <a:off x="9945093" y="6184194"/>
            <a:ext cx="812292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BF48AE2-E9AD-4D11-95CC-38C38AA32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7"/>
            <a:ext cx="12192000" cy="2286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9593B7-F204-4EBC-B9B7-9BF8E1C43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186"/>
            <a:ext cx="3284731" cy="2792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742B5B-CB90-44B8-A7F4-76609CF0E9FE}"/>
              </a:ext>
            </a:extLst>
          </p:cNvPr>
          <p:cNvSpPr txBox="1"/>
          <p:nvPr/>
        </p:nvSpPr>
        <p:spPr>
          <a:xfrm>
            <a:off x="3814105" y="603422"/>
            <a:ext cx="228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4242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B8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F74E5E-000C-4D4E-8EA3-9C0E38E5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/>
          <a:stretch/>
        </p:blipFill>
        <p:spPr>
          <a:xfrm>
            <a:off x="4308299" y="2711729"/>
            <a:ext cx="2412915" cy="165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02D61C-C299-4029-9D50-35F9278E6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8" y="4363498"/>
            <a:ext cx="2248119" cy="181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B729D-AD3D-4E04-8B6B-1B849A092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7" y="4356210"/>
            <a:ext cx="2248120" cy="1919549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2D63176-9992-4ED7-822A-CE78C9BE2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7"/>
            <a:ext cx="12192000" cy="2286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550F38-114A-40D9-9575-93583448BE7F}"/>
              </a:ext>
            </a:extLst>
          </p:cNvPr>
          <p:cNvSpPr txBox="1"/>
          <p:nvPr/>
        </p:nvSpPr>
        <p:spPr>
          <a:xfrm>
            <a:off x="4151593" y="106870"/>
            <a:ext cx="2569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GB" sz="2000" dirty="0"/>
              <a:t>Leading practice to improve </a:t>
            </a:r>
          </a:p>
          <a:p>
            <a:pPr lvl="0" algn="ctr">
              <a:lnSpc>
                <a:spcPct val="100000"/>
              </a:lnSpc>
            </a:pPr>
            <a:r>
              <a:rPr lang="en-GB" sz="2000" dirty="0"/>
              <a:t>Restorative practice</a:t>
            </a:r>
          </a:p>
          <a:p>
            <a:pPr lvl="0" algn="ctr">
              <a:lnSpc>
                <a:spcPct val="100000"/>
              </a:lnSpc>
            </a:pPr>
            <a:endParaRPr lang="en-GB" sz="2000" dirty="0"/>
          </a:p>
          <a:p>
            <a:pPr lvl="0" algn="ctr">
              <a:lnSpc>
                <a:spcPct val="100000"/>
              </a:lnSpc>
            </a:pPr>
            <a:r>
              <a:rPr lang="en-GB" sz="2000" dirty="0"/>
              <a:t>Evidence informed practice</a:t>
            </a:r>
          </a:p>
          <a:p>
            <a:pPr lvl="0" algn="ctr">
              <a:lnSpc>
                <a:spcPct val="100000"/>
              </a:lnSpc>
            </a:pPr>
            <a:r>
              <a:rPr lang="en-GB" sz="2000" dirty="0"/>
              <a:t>What 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6F2C2-13B4-44DD-A88D-91B4B8B13028}"/>
              </a:ext>
            </a:extLst>
          </p:cNvPr>
          <p:cNvSpPr txBox="1"/>
          <p:nvPr/>
        </p:nvSpPr>
        <p:spPr>
          <a:xfrm>
            <a:off x="495301" y="2277532"/>
            <a:ext cx="22310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GB" sz="2000" dirty="0"/>
              <a:t>Leading change</a:t>
            </a:r>
          </a:p>
          <a:p>
            <a:pPr lvl="0" algn="ctr">
              <a:lnSpc>
                <a:spcPct val="100000"/>
              </a:lnSpc>
            </a:pPr>
            <a:r>
              <a:rPr lang="en-GB" sz="2000" dirty="0"/>
              <a:t>Public narrative</a:t>
            </a:r>
          </a:p>
          <a:p>
            <a:pPr lvl="0" algn="ctr">
              <a:lnSpc>
                <a:spcPct val="100000"/>
              </a:lnSpc>
            </a:pPr>
            <a:endParaRPr lang="en-GB" sz="2000" dirty="0"/>
          </a:p>
          <a:p>
            <a:pPr lvl="0" algn="ctr">
              <a:lnSpc>
                <a:spcPct val="100000"/>
              </a:lnSpc>
            </a:pPr>
            <a:r>
              <a:rPr lang="en-GB" sz="2000" dirty="0"/>
              <a:t>Leading and managing high performing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2BDF6-C75F-42DB-B61F-423D5201558A}"/>
              </a:ext>
            </a:extLst>
          </p:cNvPr>
          <p:cNvSpPr txBox="1"/>
          <p:nvPr/>
        </p:nvSpPr>
        <p:spPr>
          <a:xfrm>
            <a:off x="9127078" y="2335670"/>
            <a:ext cx="2569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dirty="0"/>
              <a:t>Creating the context for increased equity in the workplace and improved service provision for diverse communities </a:t>
            </a:r>
          </a:p>
        </p:txBody>
      </p:sp>
    </p:spTree>
    <p:extLst>
      <p:ext uri="{BB962C8B-B14F-4D97-AF65-F5344CB8AC3E}">
        <p14:creationId xmlns:p14="http://schemas.microsoft.com/office/powerpoint/2010/main" val="318784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B8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A99E5B-0E39-4873-91B1-CC1513F32B73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>
                <a:solidFill>
                  <a:srgbClr val="4B8C7A"/>
                </a:solidFill>
                <a:latin typeface="+mj-lt"/>
                <a:ea typeface="+mj-ea"/>
                <a:cs typeface="+mj-cs"/>
              </a:rPr>
              <a:t>Who to Attend?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516394-4223-42FF-9583-B317E7539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1" r="-1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1DE03-6F67-4E02-9A5F-33CFCC479EB2}"/>
              </a:ext>
            </a:extLst>
          </p:cNvPr>
          <p:cNvSpPr txBox="1"/>
          <p:nvPr/>
        </p:nvSpPr>
        <p:spPr>
          <a:xfrm>
            <a:off x="530942" y="560439"/>
            <a:ext cx="66810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Managers / Line Managers / Coordinators who are in a position to embed systems leadership within their own agency. </a:t>
            </a:r>
          </a:p>
          <a:p>
            <a:endParaRPr lang="en-GB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Practitioners who have a passion and commitment to learning, collaborative working and building relationships. 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Workers who have a desire to under the wider lens to agency working.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3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2ACD-AC2B-4CEE-988C-BB81B8BA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dirty="0"/>
              <a:t>Important Information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4C72ADB-1AF1-4CD3-AE0B-5891E9E2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385C-2B97-484E-A66B-FC620F92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413" y="3710613"/>
            <a:ext cx="8908025" cy="3141406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Nomination to be emailed to WSCP by 20</a:t>
            </a:r>
            <a:r>
              <a:rPr lang="en-GB" sz="2400" b="1" baseline="30000" dirty="0"/>
              <a:t>th</a:t>
            </a:r>
            <a:r>
              <a:rPr lang="en-GB" sz="2400" b="1" dirty="0"/>
              <a:t> September 2024</a:t>
            </a:r>
          </a:p>
          <a:p>
            <a:r>
              <a:rPr lang="en-GB" sz="2400" b="1" dirty="0"/>
              <a:t>Dates of WFT Leadership Programme; 21</a:t>
            </a:r>
            <a:r>
              <a:rPr lang="en-GB" sz="2400" b="1" baseline="30000" dirty="0"/>
              <a:t>st</a:t>
            </a:r>
            <a:r>
              <a:rPr lang="en-GB" sz="2400" b="1" dirty="0"/>
              <a:t> and 22</a:t>
            </a:r>
            <a:r>
              <a:rPr lang="en-GB" sz="2400" b="1" baseline="30000" dirty="0"/>
              <a:t>nd</a:t>
            </a:r>
            <a:r>
              <a:rPr lang="en-GB" sz="2400" b="1" dirty="0"/>
              <a:t> January 2025, 25</a:t>
            </a:r>
            <a:r>
              <a:rPr lang="en-GB" sz="2400" b="1" baseline="30000" dirty="0"/>
              <a:t>th</a:t>
            </a:r>
            <a:r>
              <a:rPr lang="en-GB" sz="2400" b="1" dirty="0"/>
              <a:t> February 2025, and 25</a:t>
            </a:r>
            <a:r>
              <a:rPr lang="en-GB" sz="2400" b="1" baseline="30000" dirty="0"/>
              <a:t>th</a:t>
            </a:r>
            <a:r>
              <a:rPr lang="en-GB" sz="2400" b="1" dirty="0"/>
              <a:t> March 2025</a:t>
            </a:r>
          </a:p>
          <a:p>
            <a:r>
              <a:rPr lang="en-GB" sz="2400" b="1" dirty="0"/>
              <a:t>Venue TBC.</a:t>
            </a:r>
          </a:p>
          <a:p>
            <a:r>
              <a:rPr lang="en-GB" sz="2400" b="1" dirty="0"/>
              <a:t>Times 9.30am – 3pm</a:t>
            </a:r>
          </a:p>
        </p:txBody>
      </p:sp>
    </p:spTree>
    <p:extLst>
      <p:ext uri="{BB962C8B-B14F-4D97-AF65-F5344CB8AC3E}">
        <p14:creationId xmlns:p14="http://schemas.microsoft.com/office/powerpoint/2010/main" val="214048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64F5EC2-685A-443D-91CA-5EE7FE79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6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081EE-5245-42D3-BBB9-6708F5BC372D}"/>
              </a:ext>
            </a:extLst>
          </p:cNvPr>
          <p:cNvSpPr txBox="1"/>
          <p:nvPr/>
        </p:nvSpPr>
        <p:spPr>
          <a:xfrm>
            <a:off x="841248" y="4858247"/>
            <a:ext cx="6982834" cy="1026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9566-2745-4D70-A3C1-44181137A65E}"/>
              </a:ext>
            </a:extLst>
          </p:cNvPr>
          <p:cNvSpPr txBox="1"/>
          <p:nvPr/>
        </p:nvSpPr>
        <p:spPr>
          <a:xfrm>
            <a:off x="122904" y="468609"/>
            <a:ext cx="6425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Discuss who you wish to nominate with the worker, and email their name to;</a:t>
            </a:r>
          </a:p>
          <a:p>
            <a:endParaRPr lang="en-GB" sz="3600" dirty="0"/>
          </a:p>
          <a:p>
            <a:r>
              <a:rPr lang="en-GB" sz="3600" dirty="0"/>
              <a:t> </a:t>
            </a:r>
            <a:r>
              <a:rPr lang="en-GB" sz="3600" dirty="0">
                <a:hlinkClick r:id="rId3"/>
              </a:rPr>
              <a:t>wscpevents@wakefield.gov.uk</a:t>
            </a:r>
            <a:r>
              <a:rPr lang="en-GB" sz="3600" dirty="0"/>
              <a:t> 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22204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50a731-6c79-4942-80da-a3154e89fdb9">
      <Terms xmlns="http://schemas.microsoft.com/office/infopath/2007/PartnerControls"/>
    </lcf76f155ced4ddcb4097134ff3c332f>
    <TaxCatchAll xmlns="2620d2a8-86be-40cb-ba09-b348ac2f09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40005B1ED75409963C293E46669EE" ma:contentTypeVersion="16" ma:contentTypeDescription="Create a new document." ma:contentTypeScope="" ma:versionID="a24b743c992da5432a8346b9f540766a">
  <xsd:schema xmlns:xsd="http://www.w3.org/2001/XMLSchema" xmlns:xs="http://www.w3.org/2001/XMLSchema" xmlns:p="http://schemas.microsoft.com/office/2006/metadata/properties" xmlns:ns2="0050a731-6c79-4942-80da-a3154e89fdb9" xmlns:ns3="2620d2a8-86be-40cb-ba09-b348ac2f0908" targetNamespace="http://schemas.microsoft.com/office/2006/metadata/properties" ma:root="true" ma:fieldsID="6533fb7658f0f721d801f4a7f6027f40" ns2:_="" ns3:_="">
    <xsd:import namespace="0050a731-6c79-4942-80da-a3154e89fdb9"/>
    <xsd:import namespace="2620d2a8-86be-40cb-ba09-b348ac2f09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0a731-6c79-4942-80da-a3154e89f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0797a0e-5026-480d-971d-550050c80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0d2a8-86be-40cb-ba09-b348ac2f090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786757-f253-4c6e-9b5d-fda43372c2b6}" ma:internalName="TaxCatchAll" ma:showField="CatchAllData" ma:web="2620d2a8-86be-40cb-ba09-b348ac2f0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F332C1-B333-4257-A412-0B0AD22E3F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A99BB8-1272-4FA6-A2C6-8A4D363C7FD4}">
  <ds:schemaRefs>
    <ds:schemaRef ds:uri="http://purl.org/dc/dcmitype/"/>
    <ds:schemaRef ds:uri="http://schemas.openxmlformats.org/package/2006/metadata/core-properties"/>
    <ds:schemaRef ds:uri="2620d2a8-86be-40cb-ba09-b348ac2f0908"/>
    <ds:schemaRef ds:uri="http://schemas.microsoft.com/office/2006/documentManagement/types"/>
    <ds:schemaRef ds:uri="http://schemas.microsoft.com/office/2006/metadata/properties"/>
    <ds:schemaRef ds:uri="0050a731-6c79-4942-80da-a3154e89fdb9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FF3E4C-3788-420C-9B5D-23F9BDD978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0a731-6c79-4942-80da-a3154e89fdb9"/>
    <ds:schemaRef ds:uri="2620d2a8-86be-40cb-ba09-b348ac2f0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76faab7-96b7-40c7-9b25-3d2fbd4ac1f1}" enabled="0" method="" siteId="{d76faab7-96b7-40c7-9b25-3d2fbd4ac1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419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Information</vt:lpstr>
      <vt:lpstr>PowerPoint Presentation</vt:lpstr>
    </vt:vector>
  </TitlesOfParts>
  <Company>Wakefield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Smith</dc:creator>
  <cp:lastModifiedBy>Jenny Smith</cp:lastModifiedBy>
  <cp:revision>18</cp:revision>
  <dcterms:created xsi:type="dcterms:W3CDTF">2022-05-13T09:54:26Z</dcterms:created>
  <dcterms:modified xsi:type="dcterms:W3CDTF">2025-09-11T16:45:25Z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0x0101006E440005B1ED75409963C293E46669EE</vt:lpwstr>
  </property>
  <property fmtid="{D5CDD505-2E9C-101B-9397-08002B2CF9AE}" pid="3" name="MediaServiceImageTags">
    <vt:lpwstr/>
  </property>
</Properties>
</file>