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9" r:id="rId7"/>
    <p:sldId id="258" r:id="rId8"/>
    <p:sldId id="263" r:id="rId9"/>
    <p:sldId id="260" r:id="rId10"/>
    <p:sldId id="268" r:id="rId11"/>
    <p:sldId id="261" r:id="rId12"/>
    <p:sldId id="281" r:id="rId13"/>
    <p:sldId id="276" r:id="rId14"/>
    <p:sldId id="264" r:id="rId15"/>
    <p:sldId id="275" r:id="rId16"/>
    <p:sldId id="273" r:id="rId17"/>
    <p:sldId id="272" r:id="rId18"/>
    <p:sldId id="266" r:id="rId19"/>
    <p:sldId id="282" r:id="rId20"/>
    <p:sldId id="265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EB9B48-0BD4-FB6C-CB14-B8A5C0B197FA}" name="Emma Anderton" initials="EA" userId="S::emma.anderton@family-action.org.uk::28081816-7803-47a0-9894-8eeb81f1f26f" providerId="AD"/>
  <p188:author id="{06F2ECB4-6522-445D-C1CB-B2B27724CC63}" name="Emma Anderton" initials="EA" userId="S::Emma.Anderton@family-action.org.uk::28081816-7803-47a0-9894-8eeb81f1f2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E6D2B-F18D-458B-9B48-20E1A83E65BD}" v="6" dt="2023-01-10T13:26:5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Anderton" userId="28081816-7803-47a0-9894-8eeb81f1f26f" providerId="ADAL" clId="{6F5E6D2B-F18D-458B-9B48-20E1A83E65BD}"/>
    <pc:docChg chg="modSld">
      <pc:chgData name="Emma Anderton" userId="28081816-7803-47a0-9894-8eeb81f1f26f" providerId="ADAL" clId="{6F5E6D2B-F18D-458B-9B48-20E1A83E65BD}" dt="2023-01-10T13:27:57.419" v="5" actId="20577"/>
      <pc:docMkLst>
        <pc:docMk/>
      </pc:docMkLst>
      <pc:sldChg chg="modSp">
        <pc:chgData name="Emma Anderton" userId="28081816-7803-47a0-9894-8eeb81f1f26f" providerId="ADAL" clId="{6F5E6D2B-F18D-458B-9B48-20E1A83E65BD}" dt="2022-12-12T14:45:02.702" v="1" actId="1076"/>
        <pc:sldMkLst>
          <pc:docMk/>
          <pc:sldMk cId="2493714941" sldId="260"/>
        </pc:sldMkLst>
        <pc:picChg chg="mod">
          <ac:chgData name="Emma Anderton" userId="28081816-7803-47a0-9894-8eeb81f1f26f" providerId="ADAL" clId="{6F5E6D2B-F18D-458B-9B48-20E1A83E65BD}" dt="2022-12-12T14:45:02.702" v="1" actId="1076"/>
          <ac:picMkLst>
            <pc:docMk/>
            <pc:sldMk cId="2493714941" sldId="260"/>
            <ac:picMk id="6146" creationId="{00000000-0000-0000-0000-000000000000}"/>
          </ac:picMkLst>
        </pc:picChg>
      </pc:sldChg>
      <pc:sldChg chg="modSp mod">
        <pc:chgData name="Emma Anderton" userId="28081816-7803-47a0-9894-8eeb81f1f26f" providerId="ADAL" clId="{6F5E6D2B-F18D-458B-9B48-20E1A83E65BD}" dt="2023-01-10T13:25:40.611" v="3" actId="20577"/>
        <pc:sldMkLst>
          <pc:docMk/>
          <pc:sldMk cId="3855221432" sldId="264"/>
        </pc:sldMkLst>
        <pc:spChg chg="mod">
          <ac:chgData name="Emma Anderton" userId="28081816-7803-47a0-9894-8eeb81f1f26f" providerId="ADAL" clId="{6F5E6D2B-F18D-458B-9B48-20E1A83E65BD}" dt="2023-01-10T13:25:40.611" v="3" actId="20577"/>
          <ac:spMkLst>
            <pc:docMk/>
            <pc:sldMk cId="3855221432" sldId="264"/>
            <ac:spMk id="6" creationId="{4F44E012-7A9E-93C3-EA80-3D58B649DBF5}"/>
          </ac:spMkLst>
        </pc:spChg>
      </pc:sldChg>
      <pc:sldChg chg="modSp">
        <pc:chgData name="Emma Anderton" userId="28081816-7803-47a0-9894-8eeb81f1f26f" providerId="ADAL" clId="{6F5E6D2B-F18D-458B-9B48-20E1A83E65BD}" dt="2022-12-12T14:44:01.046" v="0" actId="20577"/>
        <pc:sldMkLst>
          <pc:docMk/>
          <pc:sldMk cId="1430161594" sldId="268"/>
        </pc:sldMkLst>
        <pc:spChg chg="mod">
          <ac:chgData name="Emma Anderton" userId="28081816-7803-47a0-9894-8eeb81f1f26f" providerId="ADAL" clId="{6F5E6D2B-F18D-458B-9B48-20E1A83E65BD}" dt="2022-12-12T14:44:01.046" v="0" actId="20577"/>
          <ac:spMkLst>
            <pc:docMk/>
            <pc:sldMk cId="1430161594" sldId="268"/>
            <ac:spMk id="7" creationId="{75DCA6BF-6495-6AF4-EFFE-B1EDD075FD2E}"/>
          </ac:spMkLst>
        </pc:spChg>
      </pc:sldChg>
      <pc:sldChg chg="modNotesTx">
        <pc:chgData name="Emma Anderton" userId="28081816-7803-47a0-9894-8eeb81f1f26f" providerId="ADAL" clId="{6F5E6D2B-F18D-458B-9B48-20E1A83E65BD}" dt="2023-01-10T13:27:57.419" v="5" actId="20577"/>
        <pc:sldMkLst>
          <pc:docMk/>
          <pc:sldMk cId="1622183407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C99C4-C9AC-4628-BD60-4F41672C5080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9466-9266-4EC6-B899-A78F0BF79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09466-9266-4EC6-B899-A78F0BF79B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8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WESAIL is the umbrella term for our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09466-9266-4EC6-B899-A78F0BF79B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5AFCC-8DBF-4FBA-BC5E-181B4A22CA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6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Easy read version of Minimum standards available on the 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9466-9266-4EC6-B899-A78F0BF79B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4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 100 languages available for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9466-9266-4EC6-B899-A78F0BF79B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2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/>
              </a:rPr>
              <a:t>If you sign up to the Wakefield Information Network (IN), you get a copy of the newsletter before it appears on the website along with advance details of planned events.</a:t>
            </a:r>
          </a:p>
          <a:p>
            <a:r>
              <a:rPr lang="en-US">
                <a:effectLst/>
              </a:rPr>
              <a:t>The IN is also the Disabled Children’s Register which the council has a statutory duty to have and keep up to date. The register is voluntary for families to join but helps inform decisions about new and existing services across the Wakefield district.</a:t>
            </a:r>
          </a:p>
          <a:p>
            <a:r>
              <a:rPr lang="en-US">
                <a:effectLst/>
              </a:rPr>
              <a:t>Practitioners who work with families with children and young people with additional needs can also sign up to the IN to receive an email copy of the newsletter.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9466-9266-4EC6-B899-A78F0BF79B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0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4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9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6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5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9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3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0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DDD9-4D19-440F-B3DD-8923D10273CD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B25D-5CED-41BB-8D7B-3837E94B7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wesail@family-action.org.uk" TargetMode="External"/><Relationship Id="rId7" Type="http://schemas.openxmlformats.org/officeDocument/2006/relationships/hyperlink" Target="https://www.google.co.uk/url?sa=i&amp;rct=j&amp;q=&amp;esrc=s&amp;source=images&amp;cd=&amp;ved=2ahUKEwi9-vCH7aXkAhVGURoKHUs1DIIQjRx6BAgBEAQ&amp;url=https://booleanstrings.com/2014/09/22/how-to-email-anyone-with-a-facebook-profile/&amp;psig=AOvVaw3FYo9naSzN1t8DjDj5NTSL&amp;ust=156709150119358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google.co.uk/url?sa=i&amp;rct=j&amp;q=&amp;esrc=s&amp;source=images&amp;cd=&amp;ved=2ahUKEwiRguir6qXkAhVGJBoKHfHoD3MQjRx6BAgBEAQ&amp;url=http://www.newdesignfile.com/post_phone-email-icons_96961/&amp;psig=AOvVaw33Gv9XOg-7xEY4B8smTomi&amp;ust=1567090797320180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facebook.com/WakefieldWESAILandLocalOffer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field.mylocaloffer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-wakefieldlocaloffer@family-action.org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acebook.com/WakefieldWESAILandLocalOff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mily-action.org.uk/what-we-do/children-families/wesail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WakefieldWESAILandLocalOffer" TargetMode="External"/><Relationship Id="rId2" Type="http://schemas.openxmlformats.org/officeDocument/2006/relationships/hyperlink" Target="http://www.google.co.uk/url?sa=i&amp;rct=j&amp;q=&amp;esrc=s&amp;source=images&amp;cd=&amp;ved=2ahUKEwiRguir6qXkAhVGJBoKHfHoD3MQjRx6BAgBEAQ&amp;url=http://www.newdesignfile.com/post_phone-email-icons_96961/&amp;psig=AOvVaw33Gv9XOg-7xEY4B8smTomi&amp;ust=156709079732018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esail@family-action.org.uk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hyperlink" Target="https://www.google.co.uk/url?sa=i&amp;rct=j&amp;q=&amp;esrc=s&amp;source=images&amp;cd=&amp;ved=2ahUKEwi9-vCH7aXkAhVGURoKHUs1DIIQjRx6BAgBEAQ&amp;url=https://booleanstrings.com/2014/09/22/how-to-email-anyone-with-a-facebook-profile/&amp;psig=AOvVaw3FYo9naSzN1t8DjDj5NTSL&amp;ust=1567091501193583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outhwestyorkshire.nhs.uk/services/camhs-wakefield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field.mylocaloffer.org/wesa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yorks.nhs.uk/that-makes-sense/" TargetMode="External"/><Relationship Id="rId2" Type="http://schemas.openxmlformats.org/officeDocument/2006/relationships/hyperlink" Target="https://councilfordisabledchildren.org.uk/what-we-do-0/networks/information-advice-and-support-services-network/find-your-local-ias-ser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</p:spPr>
        <p:txBody>
          <a:bodyPr/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</a:rPr>
              <a:t>Family Action WESAIL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1772816"/>
            <a:ext cx="6400800" cy="1752600"/>
          </a:xfrm>
        </p:spPr>
        <p:txBody>
          <a:bodyPr/>
          <a:lstStyle/>
          <a:p>
            <a:r>
              <a:rPr lang="en-GB">
                <a:solidFill>
                  <a:srgbClr val="0070C0"/>
                </a:solidFill>
                <a:latin typeface="VAG Rounded Std" panose="020F0502020204020204" pitchFamily="34" charset="0"/>
              </a:rPr>
              <a:t>Wakefield Early Support, Advice, Information &amp; Liaison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4084414"/>
            <a:ext cx="5520533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>
              <a:latin typeface="VAG Rounded Std" panose="020F0502020204020204" pitchFamily="34" charset="0"/>
            </a:endParaRPr>
          </a:p>
          <a:p>
            <a:pPr algn="ctr"/>
            <a:r>
              <a:rPr lang="en-GB" dirty="0">
                <a:latin typeface="VAG Rounded Std"/>
              </a:rPr>
              <a:t>01924 965588 </a:t>
            </a:r>
            <a:endParaRPr lang="en-GB" dirty="0">
              <a:latin typeface="VAG Rounded Std"/>
              <a:ea typeface="Verdana"/>
            </a:endParaRPr>
          </a:p>
          <a:p>
            <a:endParaRPr lang="en-US" sz="1600" u="sng">
              <a:latin typeface="VAG Rounded Std" panose="020F0502020204020204" pitchFamily="34" charset="0"/>
            </a:endParaRPr>
          </a:p>
          <a:p>
            <a:endParaRPr lang="en-US" sz="1600" u="sng">
              <a:latin typeface="VAG Rounded Std" panose="020F0502020204020204" pitchFamily="34" charset="0"/>
            </a:endParaRPr>
          </a:p>
          <a:p>
            <a:pPr algn="ctr"/>
            <a:r>
              <a:rPr lang="en-US" sz="1600" dirty="0">
                <a:latin typeface="VAG Rounded Std"/>
                <a:ea typeface="+mn-lt"/>
                <a:cs typeface="+mn-lt"/>
                <a:hlinkClick r:id="rId3"/>
              </a:rPr>
              <a:t>wesail@family-action.org.uk</a:t>
            </a:r>
            <a:endParaRPr lang="en-US" dirty="0">
              <a:latin typeface="VAG Rounded Std"/>
            </a:endParaRPr>
          </a:p>
          <a:p>
            <a:endParaRPr lang="en-US" sz="1600">
              <a:latin typeface="VAG Rounded Std" panose="020F0502020204020204" pitchFamily="34" charset="0"/>
              <a:ea typeface="Verdana"/>
            </a:endParaRPr>
          </a:p>
          <a:p>
            <a:pPr algn="ctr"/>
            <a:r>
              <a:rPr lang="en-US" sz="1600" dirty="0">
                <a:ea typeface="+mn-lt"/>
                <a:cs typeface="+mn-lt"/>
                <a:hlinkClick r:id="rId4"/>
              </a:rPr>
              <a:t>www.facebook.com/WakefieldWESAILandLocalOffer</a:t>
            </a:r>
            <a:endParaRPr lang="en-US" dirty="0"/>
          </a:p>
          <a:p>
            <a:pPr algn="ctr"/>
            <a:endParaRPr lang="en-US" sz="1600" dirty="0">
              <a:latin typeface="Verdana"/>
              <a:ea typeface="Verdana"/>
            </a:endParaRPr>
          </a:p>
          <a:p>
            <a:endParaRPr lang="en-GB" sz="1600">
              <a:latin typeface="VAG Rounded Std" panose="020F0502020204020204" pitchFamily="34" charset="0"/>
            </a:endParaRPr>
          </a:p>
        </p:txBody>
      </p:sp>
      <p:pic>
        <p:nvPicPr>
          <p:cNvPr id="3074" name="Picture 2" descr="Image result for phone email website ic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7471"/>
            <a:ext cx="2448272" cy="9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rc_mi" descr="Image result for @facebook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1" y="5877270"/>
            <a:ext cx="1730891" cy="76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67AFE089-DA31-F98D-B6A6-869F17AC70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14" y="3220595"/>
            <a:ext cx="2743200" cy="1307460"/>
          </a:xfrm>
          <a:prstGeom prst="rect">
            <a:avLst/>
          </a:prstGeom>
        </p:spPr>
      </p:pic>
      <p:pic>
        <p:nvPicPr>
          <p:cNvPr id="6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AD48424-CDE8-4306-E5EE-D35531066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919" y="2866795"/>
            <a:ext cx="2743200" cy="18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6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6847-4C39-4DAE-B075-B49FE970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  <a:ea typeface="Verdana"/>
              </a:rPr>
              <a:t>Family</a:t>
            </a:r>
            <a:r>
              <a:rPr lang="en-GB">
                <a:solidFill>
                  <a:srgbClr val="92D050"/>
                </a:solidFill>
                <a:ea typeface="Verdana"/>
              </a:rPr>
              <a:t> Line by Family Action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1895F76-1892-DD68-41C5-0BB0A970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4" y="1140100"/>
            <a:ext cx="7782338" cy="49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3" y="-131839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92D050"/>
                </a:solidFill>
                <a:latin typeface="VAG Rounded Std"/>
              </a:rPr>
              <a:t>Local Offer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5243099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srgbClr val="92D050"/>
                </a:solidFill>
                <a:latin typeface="VAG Rounded Std" panose="020F0502020204020204" pitchFamily="34" charset="0"/>
              </a:rPr>
              <a:t>The local offer website is a legal requirement that provides information and support available for families with children and young people aged 0-25 years with special educational needs and/or disabilities in the Wakefield district</a:t>
            </a:r>
          </a:p>
          <a:p>
            <a:pPr algn="ctr"/>
            <a:endParaRPr lang="en-GB">
              <a:solidFill>
                <a:srgbClr val="92D050"/>
              </a:solidFill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33ECCFF-7284-1FA8-391F-7DEE66623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74" y="2079501"/>
            <a:ext cx="5584457" cy="2737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44E012-7A9E-93C3-EA80-3D58B649DBF5}"/>
              </a:ext>
            </a:extLst>
          </p:cNvPr>
          <p:cNvSpPr/>
          <p:nvPr/>
        </p:nvSpPr>
        <p:spPr>
          <a:xfrm>
            <a:off x="541185" y="124750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VAG Rounded Std" panose="020F0502020204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https://wakefield.mylocaloffer.org/</a:t>
            </a:r>
            <a:endParaRPr lang="en-GB" sz="2400" b="1" dirty="0">
              <a:latin typeface="VAG Rounded Std" panose="020F0502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2400" b="1" dirty="0">
              <a:latin typeface="VAG Rounded Std" panose="020F0502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2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A8DC13E-33CB-ADC6-995A-E647326E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228965"/>
            <a:ext cx="8354290" cy="2472304"/>
          </a:xfrm>
          <a:prstGeom prst="rect">
            <a:avLst/>
          </a:prstGeom>
        </p:spPr>
      </p:pic>
      <p:pic>
        <p:nvPicPr>
          <p:cNvPr id="4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EAB6B33-EBAE-2BD5-3ABE-FF4CDF6E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2909080"/>
            <a:ext cx="8354290" cy="38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</a:rPr>
              <a:t>Highlights to remember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10591"/>
            <a:ext cx="4038600" cy="941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VAG Rounded Std"/>
              </a:rPr>
              <a:t>How to use this site</a:t>
            </a:r>
          </a:p>
          <a:p>
            <a:r>
              <a:rPr lang="en-GB" dirty="0">
                <a:latin typeface="VAG Rounded Std"/>
              </a:rPr>
              <a:t>Feedback</a:t>
            </a:r>
          </a:p>
          <a:p>
            <a:pPr marL="0" indent="0">
              <a:buNone/>
            </a:pPr>
            <a:endParaRPr lang="en-GB">
              <a:latin typeface="VAG Rounded Std" panose="020F0502020204020204" pitchFamily="34" charset="0"/>
            </a:endParaRPr>
          </a:p>
          <a:p>
            <a:pPr marL="0" indent="0">
              <a:buNone/>
            </a:pPr>
            <a:endParaRPr lang="en-GB" dirty="0">
              <a:latin typeface="VAG Rounded Std" panose="020F0502020204020204" pitchFamily="34" charset="0"/>
              <a:ea typeface="Verdana"/>
            </a:endParaRPr>
          </a:p>
          <a:p>
            <a:pPr marL="0" indent="0">
              <a:buNone/>
            </a:pPr>
            <a:endParaRPr lang="en-GB" b="1">
              <a:latin typeface="Verdana"/>
              <a:ea typeface="Verdana"/>
            </a:endParaRPr>
          </a:p>
          <a:p>
            <a:endParaRPr lang="en-GB">
              <a:ea typeface="Verdan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859972"/>
            <a:ext cx="4038600" cy="31439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>
                <a:latin typeface="VAG Rounded Std"/>
              </a:rPr>
              <a:t>Accessibility:</a:t>
            </a:r>
          </a:p>
          <a:p>
            <a:r>
              <a:rPr lang="en-GB" sz="2400" dirty="0">
                <a:latin typeface="VAG Rounded Std"/>
              </a:rPr>
              <a:t>Google translate</a:t>
            </a:r>
          </a:p>
          <a:p>
            <a:r>
              <a:rPr lang="en-GB" sz="2400" dirty="0">
                <a:latin typeface="VAG Rounded Std"/>
              </a:rPr>
              <a:t>Font change (size/colour)</a:t>
            </a:r>
          </a:p>
          <a:p>
            <a:r>
              <a:rPr lang="en-GB" sz="2400" dirty="0">
                <a:latin typeface="VAG Rounded Std"/>
              </a:rPr>
              <a:t>Screen readers</a:t>
            </a:r>
            <a:endParaRPr lang="en-GB" sz="2400" dirty="0">
              <a:latin typeface="VAG Rounded Std" panose="020F0502020204020204" pitchFamily="34" charset="0"/>
            </a:endParaRPr>
          </a:p>
          <a:p>
            <a:endParaRPr lang="en-GB" sz="2400" b="1" dirty="0">
              <a:latin typeface="VAG Rounded Std" panose="020F0502020204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VAG Rounded Std"/>
              </a:rPr>
              <a:t>My favourites &amp; booklet</a:t>
            </a:r>
          </a:p>
          <a:p>
            <a:pPr marL="0" indent="0">
              <a:buNone/>
            </a:pPr>
            <a:endParaRPr lang="en-GB" sz="2400" b="1" dirty="0">
              <a:latin typeface="VAG Rounded Std" panose="020F0502020204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VAG Rounded Std"/>
              </a:rPr>
              <a:t>Carousel</a:t>
            </a:r>
            <a:endParaRPr lang="en-GB" sz="2400" b="1" dirty="0">
              <a:latin typeface="VAG Rounded Std" panose="020F0502020204020204" pitchFamily="34" charset="0"/>
            </a:endParaRP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2D15EC-98BA-164B-328A-ED81344F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58031"/>
            <a:ext cx="3325090" cy="51808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E978AC0-5FB4-0ABE-6048-4DDA2CBA0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7" y="2687869"/>
            <a:ext cx="2743200" cy="1336788"/>
          </a:xfrm>
          <a:prstGeom prst="rect">
            <a:avLst/>
          </a:prstGeom>
        </p:spPr>
      </p:pic>
      <p:pic>
        <p:nvPicPr>
          <p:cNvPr id="4" name="Picture 7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C62A1C6-8D79-FAB2-1F04-A1FB096AE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237" y="4885917"/>
            <a:ext cx="5029199" cy="158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8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92D050"/>
                </a:solidFill>
                <a:latin typeface="VAG Rounded Std" panose="020F0502020204020204" pitchFamily="34" charset="0"/>
              </a:rPr>
              <a:t>Wakefield's Local Offer is more than just a website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VAG Rounded Std" panose="020F0502020204020204" pitchFamily="34" charset="0"/>
              </a:rPr>
              <a:t>We produce a newsletter known as “News and Views”</a:t>
            </a:r>
          </a:p>
          <a:p>
            <a:r>
              <a:rPr lang="en-US">
                <a:latin typeface="VAG Rounded Std" panose="020F0502020204020204" pitchFamily="34" charset="0"/>
              </a:rPr>
              <a:t>We provide support via the Local Offer email inbox</a:t>
            </a:r>
            <a:endParaRPr lang="en-US">
              <a:latin typeface="VAG Rounded Std" panose="020F0502020204020204" pitchFamily="34" charset="0"/>
              <a:ea typeface="Verdana"/>
            </a:endParaRPr>
          </a:p>
          <a:p>
            <a:r>
              <a:rPr lang="en-US">
                <a:latin typeface="VAG Rounded Std" panose="020F0502020204020204" pitchFamily="34" charset="0"/>
              </a:rPr>
              <a:t>We use social media to provide information and announcements about the Local offer as well as showcasing other services</a:t>
            </a:r>
            <a:endParaRPr lang="en-US">
              <a:latin typeface="VAG Rounded Std" panose="020F0502020204020204" pitchFamily="34" charset="0"/>
              <a:ea typeface="Verdana"/>
            </a:endParaRPr>
          </a:p>
          <a:p>
            <a:endParaRPr lang="en-GB">
              <a:latin typeface="VAG Rounded Std" panose="020F05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</a:rPr>
              <a:t>News &amp;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dirty="0">
                <a:latin typeface="VAG Rounded Std"/>
              </a:rPr>
              <a:t>Is a quarterly newsletter which features key services, support, activities, events and news about what is available in the local area</a:t>
            </a:r>
          </a:p>
          <a:p>
            <a:pPr marL="0" indent="0" algn="ctr">
              <a:buNone/>
            </a:pPr>
            <a:endParaRPr lang="en-US" sz="8000">
              <a:latin typeface="VAG Rounded Std" panose="020F0502020204020204" pitchFamily="34" charset="0"/>
            </a:endParaRPr>
          </a:p>
          <a:p>
            <a:r>
              <a:rPr lang="en-US" sz="8000" dirty="0">
                <a:latin typeface="VAG Rounded Std"/>
              </a:rPr>
              <a:t>Any service can contribute to this</a:t>
            </a:r>
          </a:p>
          <a:p>
            <a:r>
              <a:rPr lang="en-US" sz="8000" dirty="0">
                <a:latin typeface="VAG Rounded Std"/>
              </a:rPr>
              <a:t>Stories and ideas from parents/</a:t>
            </a:r>
            <a:r>
              <a:rPr lang="en-US" sz="8000" dirty="0" err="1">
                <a:latin typeface="VAG Rounded Std"/>
              </a:rPr>
              <a:t>carers</a:t>
            </a:r>
            <a:r>
              <a:rPr lang="en-US" sz="8000" dirty="0">
                <a:latin typeface="VAG Rounded Std"/>
              </a:rPr>
              <a:t> and young people are also welcomed</a:t>
            </a:r>
          </a:p>
          <a:p>
            <a:r>
              <a:rPr lang="en-US" sz="8000" dirty="0">
                <a:latin typeface="VAG Rounded Std"/>
              </a:rPr>
              <a:t>Hard copies are distributed via events and posted to those on the information network (disabled children’s register)</a:t>
            </a:r>
          </a:p>
          <a:p>
            <a:r>
              <a:rPr lang="en-US" sz="8000" dirty="0">
                <a:latin typeface="VAG Rounded Std"/>
              </a:rPr>
              <a:t>Requests for copies can be made via the advice line</a:t>
            </a:r>
          </a:p>
          <a:p>
            <a:r>
              <a:rPr lang="en-US" sz="8000" dirty="0">
                <a:latin typeface="VAG Rounded Std"/>
              </a:rPr>
              <a:t>Shared virtually via our Facebook page</a:t>
            </a:r>
            <a:endParaRPr lang="en-US" sz="8000" dirty="0">
              <a:latin typeface="VAG Rounded Std" panose="020F0502020204020204" pitchFamily="34" charset="0"/>
            </a:endParaRPr>
          </a:p>
          <a:p>
            <a:r>
              <a:rPr lang="en-US" sz="8000" dirty="0">
                <a:latin typeface="VAG Rounded Std"/>
              </a:rPr>
              <a:t>Back copies available on the local offer website</a:t>
            </a:r>
          </a:p>
          <a:p>
            <a:pPr marL="0" indent="0">
              <a:buNone/>
            </a:pPr>
            <a:endParaRPr lang="en-GB">
              <a:latin typeface="VAG Rounded Std" panose="020F0502020204020204" pitchFamily="34" charset="0"/>
            </a:endParaRPr>
          </a:p>
          <a:p>
            <a:pPr marL="0" indent="0">
              <a:buNone/>
            </a:pPr>
            <a:endParaRPr lang="en-GB">
              <a:latin typeface="VAG Rounded Std" panose="020F0502020204020204" pitchFamily="34" charset="0"/>
            </a:endParaRPr>
          </a:p>
          <a:p>
            <a:pPr marL="0" indent="0">
              <a:buNone/>
            </a:pPr>
            <a:endParaRPr lang="en-GB">
              <a:latin typeface="VAG Rounded Std" panose="020F0502020204020204" pitchFamily="34" charset="0"/>
            </a:endParaRPr>
          </a:p>
          <a:p>
            <a:pPr marL="0" indent="0">
              <a:buNone/>
            </a:pPr>
            <a:endParaRPr lang="en-GB">
              <a:latin typeface="VAG Rounded Std" panose="020F0502020204020204" pitchFamily="34" charset="0"/>
            </a:endParaRPr>
          </a:p>
          <a:p>
            <a:pPr marL="0" indent="0">
              <a:buNone/>
            </a:pPr>
            <a:endParaRPr lang="en-GB">
              <a:latin typeface="VAG Rounded Std" panose="020F0502020204020204" pitchFamily="34" charset="0"/>
            </a:endParaRPr>
          </a:p>
          <a:p>
            <a:pPr marL="0" indent="0">
              <a:buNone/>
            </a:pPr>
            <a:endParaRPr lang="en-GB">
              <a:latin typeface="VAG Rounded Std" panose="020F0502020204020204" pitchFamily="34" charset="0"/>
            </a:endParaRPr>
          </a:p>
          <a:p>
            <a:pPr marL="0" indent="0" algn="ctr">
              <a:buNone/>
            </a:pPr>
            <a:r>
              <a:rPr lang="en-GB" sz="7400" dirty="0">
                <a:solidFill>
                  <a:srgbClr val="92D050"/>
                </a:solidFill>
                <a:latin typeface="VAG Rounded Std"/>
              </a:rPr>
              <a:t>Contact: Usha Gough Local offer Lead </a:t>
            </a:r>
            <a:endParaRPr lang="en-GB" sz="7400" dirty="0">
              <a:solidFill>
                <a:srgbClr val="92D050"/>
              </a:solidFill>
              <a:latin typeface="VAG Rounded Std" panose="020F0502020204020204" pitchFamily="34" charset="0"/>
            </a:endParaRPr>
          </a:p>
          <a:p>
            <a:pPr marL="0" indent="0" algn="ctr">
              <a:buNone/>
            </a:pPr>
            <a:r>
              <a:rPr lang="en-GB" sz="7400" dirty="0">
                <a:latin typeface="VAG Rounded Std"/>
                <a:ea typeface="+mn-lt"/>
                <a:cs typeface="+mn-lt"/>
                <a:hlinkClick r:id="rId3"/>
              </a:rPr>
              <a:t>wakefieldlocaloffer@family-action.org.uk</a:t>
            </a:r>
          </a:p>
          <a:p>
            <a:pPr marL="0" indent="0" algn="ctr">
              <a:buNone/>
            </a:pPr>
            <a:endParaRPr lang="en-GB" sz="7400">
              <a:latin typeface="VAG Rounded Std" panose="020F0502020204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028-EAD0-8088-A821-CFC3F2DC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Verdana"/>
                <a:hlinkClick r:id="rId2"/>
              </a:rPr>
              <a:t>www.facebook.com/WakefieldWESAILandLocalOffer</a:t>
            </a:r>
            <a:endParaRPr lang="en-US" dirty="0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8075BE-B171-CDCB-6C66-C8884641C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65" y="2023087"/>
            <a:ext cx="8147480" cy="1702118"/>
          </a:xfrm>
          <a:prstGeom prst="rect">
            <a:avLst/>
          </a:prstGeom>
        </p:spPr>
      </p:pic>
      <p:pic>
        <p:nvPicPr>
          <p:cNvPr id="5" name="Picture 5" descr="A picture containing indoor, outdoor object&#10;&#10;Description automatically generated">
            <a:extLst>
              <a:ext uri="{FF2B5EF4-FFF2-40B4-BE49-F238E27FC236}">
                <a16:creationId xmlns:a16="http://schemas.microsoft.com/office/drawing/2014/main" id="{98CCE888-0310-7199-E70D-610B14490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29" y="3891727"/>
            <a:ext cx="2743200" cy="2603419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D6A8B2-9C41-49F6-B739-8AA45F453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478" y="4781930"/>
            <a:ext cx="5373209" cy="4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7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</a:rPr>
              <a:t>How can you support 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510" y="1422439"/>
            <a:ext cx="7488832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VAG Rounded Std"/>
              </a:rPr>
              <a:t>Join the LO or ensure your existing information is accurate &amp; up to 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VAG Rounded Std"/>
              </a:rPr>
              <a:t>Become a LO Champion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VAG Rounded Std"/>
              </a:rPr>
              <a:t>Contribute articles to the “News &amp; views” newsletter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VAG Rounded Std"/>
              </a:rPr>
              <a:t>Accurate signposting –if in doubt, check it out via advice 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VAG Rounded Std"/>
              </a:rPr>
              <a:t>Like, follow and share information on our social media site</a:t>
            </a:r>
            <a:endParaRPr lang="en-GB" sz="2400" dirty="0">
              <a:latin typeface="VAG Rounded Std" panose="020F0502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VAG Rounded Std"/>
              </a:rPr>
              <a:t>Join the information network (disabled children’s register) to receive up to date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VAG Rounded Std"/>
              </a:rPr>
              <a:t>Contact us for further information about our SENDIASS Steering group</a:t>
            </a:r>
          </a:p>
        </p:txBody>
      </p:sp>
      <p:sp>
        <p:nvSpPr>
          <p:cNvPr id="5" name="AutoShape 4" descr="Image result for facebook icon imag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facebook icon image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</p:spPr>
        <p:txBody>
          <a:bodyPr/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</a:rPr>
              <a:t>Thanks for listening!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53546"/>
            <a:ext cx="8066376" cy="13053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>
              <a:solidFill>
                <a:srgbClr val="92D050"/>
              </a:solidFill>
              <a:latin typeface="VAG Rounded Std" panose="020F0502020204020204" pitchFamily="34" charset="0"/>
              <a:ea typeface="Verdana"/>
            </a:endParaRPr>
          </a:p>
          <a:p>
            <a:r>
              <a:rPr lang="en-GB">
                <a:solidFill>
                  <a:srgbClr val="0070C0"/>
                </a:solidFill>
                <a:latin typeface="VAG Rounded Std" panose="020F0502020204020204" pitchFamily="34" charset="0"/>
              </a:rPr>
              <a:t>Wakefield Early Support, Advice, Information &amp; Liaison service</a:t>
            </a:r>
          </a:p>
        </p:txBody>
      </p:sp>
      <p:pic>
        <p:nvPicPr>
          <p:cNvPr id="3074" name="Picture 2" descr="Image result for phone email website ic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92111"/>
            <a:ext cx="2448272" cy="9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rc_mi" descr="Image result for @facebook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1" y="5877270"/>
            <a:ext cx="1730891" cy="7602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DDDAA8-2A7A-8D33-1715-F303AB3324BD}"/>
              </a:ext>
            </a:extLst>
          </p:cNvPr>
          <p:cNvSpPr txBox="1"/>
          <p:nvPr/>
        </p:nvSpPr>
        <p:spPr>
          <a:xfrm>
            <a:off x="2808219" y="4128237"/>
            <a:ext cx="5499751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>
              <a:latin typeface="VAG Rounded Std" panose="020F0502020204020204" pitchFamily="34" charset="0"/>
            </a:endParaRPr>
          </a:p>
          <a:p>
            <a:pPr algn="ctr"/>
            <a:r>
              <a:rPr lang="en-GB" dirty="0">
                <a:latin typeface="VAG Rounded Std"/>
              </a:rPr>
              <a:t>01924 965588 </a:t>
            </a:r>
            <a:endParaRPr lang="en-GB" dirty="0">
              <a:latin typeface="VAG Rounded Std"/>
              <a:ea typeface="Verdana"/>
            </a:endParaRPr>
          </a:p>
          <a:p>
            <a:endParaRPr lang="en-US" sz="1600" u="sng">
              <a:latin typeface="VAG Rounded Std" panose="020F0502020204020204" pitchFamily="34" charset="0"/>
            </a:endParaRPr>
          </a:p>
          <a:p>
            <a:r>
              <a:rPr lang="en-US" sz="1600" dirty="0">
                <a:latin typeface="VAG Rounded Std"/>
                <a:ea typeface="+mn-lt"/>
                <a:cs typeface="+mn-lt"/>
                <a:hlinkClick r:id="rId6"/>
              </a:rPr>
              <a:t>wesail@family-action.org.uk</a:t>
            </a:r>
            <a:endParaRPr lang="en-US" dirty="0">
              <a:latin typeface="VAG Rounded Std"/>
            </a:endParaRPr>
          </a:p>
          <a:p>
            <a:endParaRPr lang="en-US" sz="1600">
              <a:latin typeface="VAG Rounded Std" panose="020F0502020204020204" pitchFamily="34" charset="0"/>
              <a:ea typeface="Verdana"/>
            </a:endParaRPr>
          </a:p>
          <a:p>
            <a:r>
              <a:rPr lang="en-US" sz="1600" dirty="0">
                <a:ea typeface="+mn-lt"/>
                <a:cs typeface="+mn-lt"/>
                <a:hlinkClick r:id="rId7"/>
              </a:rPr>
              <a:t>www.facebook.com/WakefieldWESAILandLocalOffer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en-US" dirty="0"/>
          </a:p>
          <a:p>
            <a:endParaRPr lang="en-US" sz="1600" dirty="0">
              <a:latin typeface="Verdana"/>
              <a:ea typeface="+mn-lt"/>
              <a:cs typeface="+mn-lt"/>
            </a:endParaRPr>
          </a:p>
          <a:p>
            <a:r>
              <a:rPr lang="en-US" sz="1600" dirty="0">
                <a:latin typeface="VAG Rounded Std"/>
                <a:ea typeface="+mn-lt"/>
                <a:cs typeface="+mn-lt"/>
                <a:hlinkClick r:id="rId8"/>
              </a:rPr>
              <a:t>https://www.family-action.org.uk/what-we-do/children-families/wesail/</a:t>
            </a:r>
            <a:endParaRPr lang="en-US" dirty="0">
              <a:latin typeface="VAG Rounded Std"/>
            </a:endParaRPr>
          </a:p>
          <a:p>
            <a:endParaRPr lang="en-US" sz="1600">
              <a:latin typeface="VAG Rounded Std" panose="020F0502020204020204" pitchFamily="34" charset="0"/>
              <a:ea typeface="Verdana"/>
            </a:endParaRPr>
          </a:p>
          <a:p>
            <a:endParaRPr lang="en-GB" sz="1600">
              <a:latin typeface="VAG Rounded Std" panose="020F0502020204020204" pitchFamily="34" charset="0"/>
            </a:endParaRPr>
          </a:p>
        </p:txBody>
      </p:sp>
      <p:pic>
        <p:nvPicPr>
          <p:cNvPr id="12" name="Picture 5" descr="Icon&#10;&#10;Description automatically generated">
            <a:extLst>
              <a:ext uri="{FF2B5EF4-FFF2-40B4-BE49-F238E27FC236}">
                <a16:creationId xmlns:a16="http://schemas.microsoft.com/office/drawing/2014/main" id="{7E9E5943-C909-8106-A4EA-2C1D3630E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470" y="3645267"/>
            <a:ext cx="2743200" cy="1307460"/>
          </a:xfrm>
          <a:prstGeom prst="rect">
            <a:avLst/>
          </a:prstGeom>
        </p:spPr>
      </p:pic>
      <p:pic>
        <p:nvPicPr>
          <p:cNvPr id="14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1B45411-B23B-F2A6-EE53-0BCE866C99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9275" y="3427001"/>
            <a:ext cx="2743200" cy="18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1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  <a:latin typeface="VAG Rounded Std"/>
              </a:rPr>
              <a:t>Who </a:t>
            </a:r>
            <a:r>
              <a:rPr lang="en-GB" dirty="0">
                <a:solidFill>
                  <a:srgbClr val="92D050"/>
                </a:solidFill>
              </a:rPr>
              <a:t>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AG Rounded Std"/>
              </a:rPr>
              <a:t>We are a statutory service jointly funded by Wakefield Council and Wakefield Integrated Care Board (ICB was CCG)</a:t>
            </a:r>
          </a:p>
          <a:p>
            <a:r>
              <a:rPr lang="en-US" sz="2400" dirty="0">
                <a:latin typeface="VAG Rounded Std"/>
              </a:rPr>
              <a:t>Service available to parents/</a:t>
            </a:r>
            <a:r>
              <a:rPr lang="en-US" sz="2400" dirty="0" err="1">
                <a:latin typeface="VAG Rounded Std"/>
              </a:rPr>
              <a:t>carer's</a:t>
            </a:r>
            <a:r>
              <a:rPr lang="en-US" sz="2400" dirty="0">
                <a:latin typeface="VAG Rounded Std"/>
              </a:rPr>
              <a:t> of a child or a young person, who has, or may have, Special Educational Needs and/or Disabilities (SEND) aged 0-25 years who are living within the Wakefield District</a:t>
            </a:r>
          </a:p>
          <a:p>
            <a:r>
              <a:rPr lang="en-US" sz="2400" dirty="0">
                <a:latin typeface="VAG Rounded Std"/>
              </a:rPr>
              <a:t>Hybrid working team of 6:</a:t>
            </a:r>
            <a:endParaRPr lang="en-US" sz="2400" dirty="0">
              <a:latin typeface="VAG Rounded Std"/>
              <a:ea typeface="Verdana"/>
            </a:endParaRPr>
          </a:p>
          <a:p>
            <a:pPr marL="0" indent="0">
              <a:buNone/>
            </a:pPr>
            <a:r>
              <a:rPr lang="en-US" sz="2400" dirty="0">
                <a:latin typeface="VAG Rounded Std"/>
              </a:rPr>
              <a:t>Service Manager  </a:t>
            </a:r>
            <a:endParaRPr lang="en-US" sz="2400" dirty="0">
              <a:latin typeface="VAG Rounded Std"/>
              <a:ea typeface="Verdana"/>
            </a:endParaRPr>
          </a:p>
          <a:p>
            <a:pPr marL="0" indent="0">
              <a:buNone/>
            </a:pPr>
            <a:r>
              <a:rPr lang="en-US" sz="2400" dirty="0">
                <a:latin typeface="VAG Rounded Std"/>
              </a:rPr>
              <a:t>Local Offer &amp; administrator</a:t>
            </a:r>
            <a:endParaRPr lang="en-US" sz="2400" dirty="0">
              <a:latin typeface="VAG Rounded Std"/>
              <a:ea typeface="Verdana"/>
            </a:endParaRPr>
          </a:p>
          <a:p>
            <a:pPr marL="0" indent="0">
              <a:buNone/>
            </a:pPr>
            <a:r>
              <a:rPr lang="en-US" sz="2400" dirty="0">
                <a:latin typeface="VAG Rounded Std"/>
                <a:ea typeface="Verdana"/>
              </a:rPr>
              <a:t>Senior SENDIASS Officer</a:t>
            </a:r>
          </a:p>
          <a:p>
            <a:pPr marL="0" indent="0">
              <a:buNone/>
            </a:pPr>
            <a:r>
              <a:rPr lang="en-US" sz="2400" dirty="0">
                <a:latin typeface="VAG Rounded Std"/>
                <a:ea typeface="Verdana"/>
              </a:rPr>
              <a:t>3 Part-time SENDIASS Officers</a:t>
            </a:r>
          </a:p>
          <a:p>
            <a:endParaRPr lang="en-GB" sz="2400">
              <a:latin typeface="VAG Rounded Std" panose="020F0502020204020204" pitchFamily="34" charset="0"/>
              <a:ea typeface="Verdana"/>
            </a:endParaRPr>
          </a:p>
        </p:txBody>
      </p:sp>
      <p:pic>
        <p:nvPicPr>
          <p:cNvPr id="5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019B5D-C862-5807-877E-E461DE40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46" y="4705986"/>
            <a:ext cx="2743200" cy="18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33451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>
                <a:solidFill>
                  <a:srgbClr val="92D050"/>
                </a:solidFill>
                <a:latin typeface="VAG Rounded Std" panose="020F0502020204020204" pitchFamily="34" charset="0"/>
              </a:rPr>
              <a:t>Overview of offer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48478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>
              <a:latin typeface="VAG Rounded Std" panose="020F0502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4847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800">
              <a:latin typeface="VAG Rounded Std" panose="020F0502020204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688" y="1473906"/>
            <a:ext cx="7345362" cy="4239131"/>
          </a:xfrm>
          <a:prstGeom prst="triangle">
            <a:avLst>
              <a:gd name="adj" fmla="val 50000"/>
            </a:avLst>
          </a:prstGeom>
          <a:solidFill>
            <a:srgbClr val="8DC63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GB" altLang="en-US" sz="1800" b="1">
              <a:solidFill>
                <a:srgbClr val="0099CC"/>
              </a:solidFill>
              <a:latin typeface="VAG Rounded Std" panose="020F05020202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en-US" sz="1800" b="1">
              <a:latin typeface="VAG Rounded Std" panose="020F05020202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en-US" sz="1800" b="1">
              <a:latin typeface="VAG Rounded Std" panose="020F0502020204020204" pitchFamily="34" charset="0"/>
              <a:ea typeface="Verdana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800" b="1">
                <a:latin typeface="VAG Rounded Std" panose="020F0502020204020204" pitchFamily="34" charset="0"/>
                <a:ea typeface="Verdana"/>
                <a:cs typeface="Verdana" panose="020B0604030504040204" pitchFamily="34" charset="0"/>
              </a:rPr>
              <a:t>SENDIASS Levels 2+3</a:t>
            </a:r>
            <a:endParaRPr lang="en-GB" altLang="en-US" sz="1800" b="1">
              <a:latin typeface="VAG Rounded Std" panose="020F0502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1800" b="1">
              <a:solidFill>
                <a:srgbClr val="0000CC"/>
              </a:solidFill>
              <a:latin typeface="VAG Rounded Std" panose="020F0502020204020204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196348" y="5280500"/>
            <a:ext cx="2871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800" b="1">
                <a:latin typeface="VAG Rounded Std" panose="020F0502020204020204" pitchFamily="34" charset="0"/>
                <a:ea typeface="Verdana"/>
                <a:cs typeface="Verdana" panose="020B0604030504040204" pitchFamily="34" charset="0"/>
              </a:rPr>
              <a:t>Duty Advice (</a:t>
            </a:r>
            <a:r>
              <a:rPr lang="en-GB" altLang="en-US" sz="1800" b="1" err="1">
                <a:latin typeface="VAG Rounded Std" panose="020F0502020204020204" pitchFamily="34" charset="0"/>
                <a:ea typeface="Verdana"/>
                <a:cs typeface="Verdana" panose="020B0604030504040204" pitchFamily="34" charset="0"/>
              </a:rPr>
              <a:t>Email+phone</a:t>
            </a:r>
            <a:r>
              <a:rPr lang="en-GB" altLang="en-US" sz="1800" b="1">
                <a:latin typeface="VAG Rounded Std" panose="020F0502020204020204" pitchFamily="34" charset="0"/>
                <a:ea typeface="Verdana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38939" y="5229200"/>
            <a:ext cx="6257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VAG Rounded Std" panose="020F0502020204020204" pitchFamily="34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123728" y="4653136"/>
            <a:ext cx="52565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VAG Rounded Std" panose="020F0502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560" y="4077072"/>
            <a:ext cx="34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VAG Rounded Std" panose="020F0502020204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500156" y="4132874"/>
            <a:ext cx="2668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800" b="1">
                <a:latin typeface="VAG Rounded Std" panose="020F0502020204020204" pitchFamily="34" charset="0"/>
                <a:ea typeface="Verdana"/>
                <a:cs typeface="Verdana" panose="020B0604030504040204" pitchFamily="34" charset="0"/>
              </a:rPr>
              <a:t>Bolt-on Plus worker offer</a:t>
            </a:r>
            <a:endParaRPr lang="en-GB" altLang="en-US" sz="1800" b="1">
              <a:latin typeface="VAG Rounded Std" panose="020F0502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681536" y="4005064"/>
            <a:ext cx="4122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VAG Rounded Std" panose="020F0502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43966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VAG Rounded Std" panose="020F0502020204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425299" y="3530601"/>
            <a:ext cx="2725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800" b="1">
                <a:latin typeface="VAG Rounded Std" panose="020F0502020204020204" pitchFamily="34" charset="0"/>
                <a:ea typeface="Verdana"/>
                <a:cs typeface="Verdana" panose="020B0604030504040204" pitchFamily="34" charset="0"/>
              </a:rPr>
              <a:t>Complex Pre</a:t>
            </a:r>
            <a:r>
              <a:rPr lang="en-US" altLang="en-US" sz="1800" b="1">
                <a:latin typeface="VAG Rounded Std" panose="020F0502020204020204" pitchFamily="34" charset="0"/>
                <a:ea typeface="Verdana"/>
                <a:cs typeface="Verdana" panose="020B0604030504040204" pitchFamily="34" charset="0"/>
              </a:rPr>
              <a:t>worker Offer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3203848" y="3429000"/>
            <a:ext cx="31377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VAG Rounded Std" panose="020F0502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261" y="2635344"/>
            <a:ext cx="16227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>
                <a:latin typeface="VAG Rounded Std" panose="020F0502020204020204" pitchFamily="34" charset="0"/>
                <a:ea typeface="Verdana"/>
              </a:rPr>
              <a:t>SENDIASS Level 4</a:t>
            </a:r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BDFEB3EE-20AC-7060-85C6-EA2CE327AE22}"/>
              </a:ext>
            </a:extLst>
          </p:cNvPr>
          <p:cNvSpPr/>
          <p:nvPr/>
        </p:nvSpPr>
        <p:spPr>
          <a:xfrm>
            <a:off x="304335" y="1002062"/>
            <a:ext cx="815007" cy="52677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VAG Rounded Std" panose="020F0502020204020204" pitchFamily="34" charset="0"/>
                <a:ea typeface="Verdana"/>
              </a:rPr>
              <a:t>LOCAL</a:t>
            </a:r>
          </a:p>
          <a:p>
            <a:pPr algn="ctr"/>
            <a:endParaRPr lang="en-US">
              <a:latin typeface="VAG Rounded Std" panose="020F0502020204020204" pitchFamily="34" charset="0"/>
              <a:ea typeface="Verdana"/>
            </a:endParaRPr>
          </a:p>
          <a:p>
            <a:pPr algn="ctr"/>
            <a:r>
              <a:rPr lang="en-US">
                <a:latin typeface="VAG Rounded Std" panose="020F0502020204020204" pitchFamily="34" charset="0"/>
                <a:ea typeface="Verdana"/>
              </a:rPr>
              <a:t>OF</a:t>
            </a:r>
          </a:p>
          <a:p>
            <a:pPr algn="ctr"/>
            <a:r>
              <a:rPr lang="en-US">
                <a:latin typeface="VAG Rounded Std" panose="020F0502020204020204" pitchFamily="34" charset="0"/>
                <a:ea typeface="Verdana"/>
              </a:rPr>
              <a:t>F</a:t>
            </a:r>
          </a:p>
          <a:p>
            <a:pPr algn="ctr"/>
            <a:r>
              <a:rPr lang="en-US">
                <a:latin typeface="VAG Rounded Std" panose="020F0502020204020204" pitchFamily="34" charset="0"/>
                <a:ea typeface="Verdana"/>
              </a:rPr>
              <a:t>E</a:t>
            </a:r>
          </a:p>
          <a:p>
            <a:pPr algn="ctr"/>
            <a:r>
              <a:rPr lang="en-US">
                <a:latin typeface="VAG Rounded Std" panose="020F0502020204020204" pitchFamily="34" charset="0"/>
                <a:ea typeface="Verdana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9028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267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</a:rPr>
              <a:t>What are we responsible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3" y="1589421"/>
            <a:ext cx="8229600" cy="4525963"/>
          </a:xfrm>
        </p:spPr>
        <p:txBody>
          <a:bodyPr>
            <a:noAutofit/>
          </a:bodyPr>
          <a:lstStyle/>
          <a:p>
            <a:r>
              <a:rPr lang="en-US" sz="2000">
                <a:latin typeface="VAG Rounded Std" panose="020F0502020204020204" pitchFamily="34" charset="0"/>
              </a:rPr>
              <a:t>Providing a free, confidential and ‘impartial’ service </a:t>
            </a:r>
          </a:p>
          <a:p>
            <a:r>
              <a:rPr lang="en-US" sz="2000">
                <a:latin typeface="VAG Rounded Std" panose="020F0502020204020204" pitchFamily="34" charset="0"/>
              </a:rPr>
              <a:t>Offering information, advice, support and signposting according to need. This is provided by telephone, text or email. Where appropriate involvement may increase on an individual or targeted basis</a:t>
            </a:r>
          </a:p>
          <a:p>
            <a:r>
              <a:rPr lang="en-US" sz="2000">
                <a:latin typeface="VAG Rounded Std" panose="020F0502020204020204" pitchFamily="34" charset="0"/>
              </a:rPr>
              <a:t>Providing information, advice and support on a wide range of information relating to Special Educational Needs and/or Disabilities (SEND) including education, health, social care, along with signposting to other agencies who can help</a:t>
            </a:r>
          </a:p>
          <a:p>
            <a:r>
              <a:rPr lang="en-US" sz="2000">
                <a:latin typeface="VAG Rounded Std" panose="020F0502020204020204" pitchFamily="34" charset="0"/>
              </a:rPr>
              <a:t>Responsible for updating the</a:t>
            </a:r>
            <a:r>
              <a:rPr lang="en-US" sz="2000" b="1">
                <a:latin typeface="VAG Rounded Std" panose="020F0502020204020204" pitchFamily="34" charset="0"/>
              </a:rPr>
              <a:t> </a:t>
            </a:r>
            <a:r>
              <a:rPr lang="en-US" sz="2000" b="1">
                <a:solidFill>
                  <a:srgbClr val="92D050"/>
                </a:solidFill>
                <a:latin typeface="VAG Rounded Std" panose="020F0502020204020204" pitchFamily="34" charset="0"/>
              </a:rPr>
              <a:t>Local Offer</a:t>
            </a:r>
            <a:r>
              <a:rPr lang="en-US" sz="2000">
                <a:latin typeface="VAG Rounded Std" panose="020F0502020204020204" pitchFamily="34" charset="0"/>
              </a:rPr>
              <a:t>, engaging with children, young people, families and stakeholders in its ongoing development and review</a:t>
            </a:r>
          </a:p>
          <a:p>
            <a:endParaRPr lang="en-GB" sz="2000">
              <a:latin typeface="VAG Rounded Std" panose="020F05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  <a:latin typeface="VAG Rounded Std"/>
              </a:rPr>
              <a:t>Duty Advice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875" y="1133061"/>
            <a:ext cx="7992888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AG Rounded Std"/>
              </a:rPr>
              <a:t>Runs 51 weeks of the year during 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AG Rounded Std"/>
              </a:rPr>
              <a:t>Access via email or phone (calls are not answered-message service used)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AG Rounded Std"/>
              </a:rPr>
              <a:t>Managed by trained WESAIL staff</a:t>
            </a:r>
            <a:endParaRPr lang="en-US" dirty="0">
              <a:latin typeface="VAG Rounded Std" panose="020F0502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AG Rounded Std"/>
              </a:rPr>
              <a:t>Provide a free, confidential and ‘impartial’ service – which means we do not take sides and try to ensure everyone is given opportunities to express their views and feel listened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AG Rounded Std"/>
              </a:rPr>
              <a:t>Available to parents/</a:t>
            </a:r>
            <a:r>
              <a:rPr lang="en-US" dirty="0" err="1">
                <a:latin typeface="VAG Rounded Std"/>
              </a:rPr>
              <a:t>carers</a:t>
            </a:r>
            <a:r>
              <a:rPr lang="en-US" dirty="0">
                <a:latin typeface="VAG Rounded Std"/>
              </a:rPr>
              <a:t>, young people and professionals </a:t>
            </a:r>
            <a:endParaRPr lang="en-GB">
              <a:latin typeface="VAG Rounded Std" panose="020F0502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latin typeface="VAG Rounded Std" panose="020F0502020204020204" pitchFamily="34" charset="0"/>
              </a:rPr>
              <a:t>For specific mental health support please contact </a:t>
            </a:r>
          </a:p>
          <a:p>
            <a:r>
              <a:rPr lang="en-US" b="1">
                <a:latin typeface="VAG Rounded Std" panose="020F0502020204020204" pitchFamily="34" charset="0"/>
              </a:rPr>
              <a:t>CAMHS</a:t>
            </a:r>
            <a:r>
              <a:rPr lang="en-US">
                <a:latin typeface="VAG Rounded Std" panose="020F0502020204020204" pitchFamily="34" charset="0"/>
              </a:rPr>
              <a:t> </a:t>
            </a:r>
            <a:r>
              <a:rPr lang="en-US">
                <a:latin typeface="VAG Rounded Std" panose="020F0502020204020204" pitchFamily="34" charset="0"/>
                <a:hlinkClick r:id="rId2"/>
              </a:rPr>
              <a:t>https://www.southwestyorkshire.nhs.uk/services/camhs-wakefield/</a:t>
            </a:r>
            <a:r>
              <a:rPr lang="en-US">
                <a:latin typeface="VAG Rounded Std" panose="020F0502020204020204" pitchFamily="34" charset="0"/>
              </a:rPr>
              <a:t> </a:t>
            </a:r>
          </a:p>
          <a:p>
            <a:r>
              <a:rPr lang="en-US">
                <a:latin typeface="VAG Rounded Std" panose="020F0502020204020204" pitchFamily="34" charset="0"/>
              </a:rPr>
              <a:t>All requests for service are reviewed by our Single Point of Access (SPA) team. The SPA accepts requests for service 9am – 5pm</a:t>
            </a:r>
            <a:endParaRPr lang="en-GB">
              <a:latin typeface="VAG Rounded Std" panose="020F0502020204020204" pitchFamily="34" charset="0"/>
            </a:endParaRPr>
          </a:p>
          <a:p>
            <a:r>
              <a:rPr lang="en-GB" b="1">
                <a:latin typeface="VAG Rounded Std" panose="020F0502020204020204" pitchFamily="34" charset="0"/>
              </a:rPr>
              <a:t>01977 735865</a:t>
            </a:r>
            <a:endParaRPr lang="en-US" b="1">
              <a:latin typeface="VAG Rounded Std" panose="020F0502020204020204" pitchFamily="34" charset="0"/>
            </a:endParaRPr>
          </a:p>
          <a:p>
            <a:endParaRPr lang="en-US" b="1">
              <a:latin typeface="VAG Rounded Std" panose="020F0502020204020204" pitchFamily="34" charset="0"/>
            </a:endParaRPr>
          </a:p>
          <a:p>
            <a:r>
              <a:rPr lang="en-US" b="1">
                <a:latin typeface="VAG Rounded Std" panose="020F0502020204020204" pitchFamily="34" charset="0"/>
              </a:rPr>
              <a:t>Young minds -Call the Parents Helpline</a:t>
            </a:r>
          </a:p>
          <a:p>
            <a:r>
              <a:rPr lang="en-US">
                <a:latin typeface="VAG Rounded Std" panose="020F0502020204020204" pitchFamily="34" charset="0"/>
              </a:rPr>
              <a:t>Call us for free Mon-Fri from 9.30am to 4pm </a:t>
            </a:r>
            <a:r>
              <a:rPr lang="en-US" b="1">
                <a:latin typeface="VAG Rounded Std" panose="020F0502020204020204" pitchFamily="34" charset="0"/>
              </a:rPr>
              <a:t>0808 802 5544</a:t>
            </a:r>
          </a:p>
          <a:p>
            <a:endParaRPr lang="en-US" b="1">
              <a:latin typeface="VAG Rounded Std" panose="020F0502020204020204" pitchFamily="34" charset="0"/>
            </a:endParaRPr>
          </a:p>
          <a:p>
            <a:r>
              <a:rPr lang="en-US">
                <a:latin typeface="VAG Rounded Std"/>
              </a:rPr>
              <a:t>In an emergency, please seek support from an emergency service </a:t>
            </a:r>
            <a:endParaRPr lang="en-US" b="1">
              <a:latin typeface="VAG Rounded Std"/>
            </a:endParaRPr>
          </a:p>
          <a:p>
            <a:r>
              <a:rPr lang="en-US">
                <a:latin typeface="VAG Rounded Std"/>
              </a:rPr>
              <a:t>(i.e. by calling 999 or visiting A &amp; E)</a:t>
            </a:r>
            <a:endParaRPr lang="en-US" b="1">
              <a:latin typeface="VAG Rounded Std"/>
            </a:endParaRPr>
          </a:p>
          <a:p>
            <a:endParaRPr lang="en-GB">
              <a:latin typeface="VAG Rounded Std" panose="020F0502020204020204" pitchFamily="34" charset="0"/>
            </a:endParaRPr>
          </a:p>
        </p:txBody>
      </p:sp>
      <p:pic>
        <p:nvPicPr>
          <p:cNvPr id="5" name="Picture 5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EC83A62F-E01A-FBA5-2860-621FF8A81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91" y="-145473"/>
            <a:ext cx="1558637" cy="15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267"/>
            <a:ext cx="8229600" cy="1143000"/>
          </a:xfrm>
        </p:spPr>
        <p:txBody>
          <a:bodyPr/>
          <a:lstStyle/>
          <a:p>
            <a:r>
              <a:rPr lang="en-GB" err="1">
                <a:solidFill>
                  <a:srgbClr val="92D050"/>
                </a:solidFill>
                <a:latin typeface="VAG Rounded Std" panose="020F0502020204020204" pitchFamily="34" charset="0"/>
              </a:rPr>
              <a:t>Sendiass</a:t>
            </a:r>
            <a:endParaRPr lang="en-GB">
              <a:solidFill>
                <a:srgbClr val="92D050"/>
              </a:solidFill>
              <a:latin typeface="VAG Rounded Std" panose="020F0502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20131"/>
            <a:ext cx="8003232" cy="5314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latin typeface="VAG Rounded Std"/>
              </a:rPr>
              <a:t>Sendiass</a:t>
            </a:r>
            <a:r>
              <a:rPr lang="en-GB" sz="2400" dirty="0">
                <a:latin typeface="VAG Rounded Std"/>
              </a:rPr>
              <a:t> stands for Special Educational Needs &amp; Disabilities (SEND) information, advice and support service (IASS)</a:t>
            </a:r>
          </a:p>
          <a:p>
            <a:r>
              <a:rPr lang="en-GB" sz="2400" dirty="0">
                <a:latin typeface="VAG Rounded Std"/>
              </a:rPr>
              <a:t>We provide advice, support &amp; case work on a wide range of legalities under SEND code of practice</a:t>
            </a:r>
          </a:p>
          <a:p>
            <a:r>
              <a:rPr lang="en-GB" sz="2400" dirty="0">
                <a:latin typeface="VAG Rounded Std"/>
              </a:rPr>
              <a:t>We follow the minimum standards for IASS</a:t>
            </a:r>
          </a:p>
          <a:p>
            <a:r>
              <a:rPr lang="en-GB" sz="2400" dirty="0">
                <a:latin typeface="VAG Rounded Std"/>
              </a:rPr>
              <a:t>Provide advice to settings on reasonable adjustments</a:t>
            </a:r>
          </a:p>
          <a:p>
            <a:r>
              <a:rPr lang="en-GB" sz="2400" dirty="0">
                <a:latin typeface="VAG Rounded Std"/>
              </a:rPr>
              <a:t>We are separate to the council</a:t>
            </a:r>
          </a:p>
          <a:p>
            <a:r>
              <a:rPr lang="en-GB" sz="2400" dirty="0">
                <a:latin typeface="VAG Rounded Std"/>
              </a:rPr>
              <a:t>Our webpage</a:t>
            </a:r>
            <a:endParaRPr lang="en-GB" sz="2400" dirty="0">
              <a:latin typeface="VAG Rounded Std"/>
              <a:ea typeface="Verdana"/>
            </a:endParaRPr>
          </a:p>
          <a:p>
            <a:pPr marL="0" indent="0">
              <a:buNone/>
            </a:pPr>
            <a:r>
              <a:rPr lang="en-GB" sz="2400" dirty="0">
                <a:latin typeface="VAG Rounded Std"/>
                <a:ea typeface="+mn-lt"/>
                <a:cs typeface="+mn-lt"/>
                <a:hlinkClick r:id="rId3"/>
              </a:rPr>
              <a:t>https://wakefield.mylocaloffer.org/wesail/</a:t>
            </a:r>
            <a:endParaRPr lang="en-GB">
              <a:latin typeface="VAG Rounded Std"/>
            </a:endParaRPr>
          </a:p>
          <a:p>
            <a:pPr marL="0" indent="0">
              <a:buNone/>
            </a:pPr>
            <a:endParaRPr lang="en-GB" sz="2400" dirty="0">
              <a:latin typeface="Verdana"/>
              <a:ea typeface="Verdana"/>
            </a:endParaRPr>
          </a:p>
          <a:p>
            <a:endParaRPr lang="en-GB" sz="2400">
              <a:latin typeface="VAG Rounded Std" panose="020F0502020204020204" pitchFamily="34" charset="0"/>
              <a:ea typeface="Verdana"/>
            </a:endParaRPr>
          </a:p>
          <a:p>
            <a:endParaRPr lang="en-GB">
              <a:latin typeface="VAG Rounded Std" panose="020F0502020204020204" pitchFamily="34" charset="0"/>
              <a:ea typeface="Verdan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61" y="5432160"/>
            <a:ext cx="2943622" cy="128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1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92D050"/>
                </a:solidFill>
                <a:latin typeface="VAG Rounded Std"/>
              </a:rPr>
              <a:t>Sendiass</a:t>
            </a:r>
            <a:r>
              <a:rPr lang="en-GB" dirty="0">
                <a:solidFill>
                  <a:srgbClr val="92D050"/>
                </a:solidFill>
                <a:latin typeface="VAG Rounded Std"/>
              </a:rPr>
              <a:t>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A1874-48AF-773E-A718-29F95D12CEAF}"/>
              </a:ext>
            </a:extLst>
          </p:cNvPr>
          <p:cNvSpPr txBox="1"/>
          <p:nvPr/>
        </p:nvSpPr>
        <p:spPr>
          <a:xfrm>
            <a:off x="561109" y="4125190"/>
            <a:ext cx="84581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VAG Rounded Std"/>
                <a:ea typeface="+mn-lt"/>
                <a:cs typeface="+mn-lt"/>
              </a:rPr>
              <a:t>For SENDIASS in other areas of the UK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https://councilfordisabledchildren.org.uk/what-we-do-0/networks/information-advice-and-support-services-network/find-your-local-ias-service</a:t>
            </a:r>
            <a:endParaRPr lang="en-US">
              <a:ea typeface="Verdana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CA6BF-6495-6AF4-EFFE-B1EDD075FD2E}"/>
              </a:ext>
            </a:extLst>
          </p:cNvPr>
          <p:cNvSpPr txBox="1"/>
          <p:nvPr/>
        </p:nvSpPr>
        <p:spPr>
          <a:xfrm>
            <a:off x="441612" y="1589809"/>
            <a:ext cx="803736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VAG Rounded Std"/>
                <a:ea typeface="Verdana"/>
              </a:rPr>
              <a:t>Examples include: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AG Rounded Std"/>
                <a:ea typeface="Verdana"/>
              </a:rPr>
              <a:t>Advice on "Reasonable adjustments"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AG Rounded Std"/>
                <a:ea typeface="Verdana"/>
              </a:rPr>
              <a:t>Information on SEND law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AG Rounded Std"/>
                <a:ea typeface="Verdana"/>
              </a:rPr>
              <a:t>How to request an Education Health and Care Plan EHCP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AG Rounded Std"/>
                <a:ea typeface="Verdana"/>
              </a:rPr>
              <a:t>Advice on annual reviews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AG Rounded Std"/>
                <a:ea typeface="Verdana"/>
              </a:rPr>
              <a:t>Signposting to other support services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AG Rounded Std"/>
                <a:ea typeface="Verdana"/>
              </a:rPr>
              <a:t>Providing factsheets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VAG Rounded Std"/>
                <a:ea typeface="Verdana"/>
              </a:rPr>
              <a:t>Information on provisions in Wakefield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A8BF5-D5C1-AA56-BF0A-81039FDC5242}"/>
              </a:ext>
            </a:extLst>
          </p:cNvPr>
          <p:cNvSpPr txBox="1"/>
          <p:nvPr/>
        </p:nvSpPr>
        <p:spPr>
          <a:xfrm>
            <a:off x="561109" y="5694218"/>
            <a:ext cx="83127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Verdana"/>
              </a:rPr>
              <a:t>Popular Sensory Processing course online from Occupational Therapy</a:t>
            </a:r>
            <a:endParaRPr lang="en-US" dirty="0"/>
          </a:p>
          <a:p>
            <a:r>
              <a:rPr lang="en-US" dirty="0">
                <a:hlinkClick r:id="rId3"/>
              </a:rPr>
              <a:t>www.midyorks.nhs.uk/that-makes-sense/</a:t>
            </a:r>
            <a:endParaRPr lang="en-US" dirty="0">
              <a:ea typeface="Verdana"/>
              <a:hlinkClick r:id="rId3"/>
            </a:endParaRPr>
          </a:p>
          <a:p>
            <a:endParaRPr lang="en-US" dirty="0">
              <a:ea typeface="Verdana"/>
            </a:endParaRPr>
          </a:p>
        </p:txBody>
      </p:sp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18B10F6A-420B-DD25-8929-48B56D3B3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445" y="1589809"/>
            <a:ext cx="2296391" cy="2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92D050"/>
                </a:solidFill>
                <a:latin typeface="VAG Rounded Std" panose="020F0502020204020204" pitchFamily="34" charset="0"/>
              </a:rPr>
              <a:t>Pre &amp; Plus Offer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394C1-03D6-EB63-78B1-A98730152F6E}"/>
              </a:ext>
            </a:extLst>
          </p:cNvPr>
          <p:cNvSpPr txBox="1"/>
          <p:nvPr/>
        </p:nvSpPr>
        <p:spPr>
          <a:xfrm>
            <a:off x="827584" y="1268760"/>
            <a:ext cx="7704856" cy="444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 &amp; Plus offer</a:t>
            </a: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</a:t>
            </a: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 in two formats: </a:t>
            </a:r>
            <a:endParaRPr lang="en-GB" sz="1800">
              <a:effectLst/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Pre working cases –for Under 5’s where not yet reached statutory school age</a:t>
            </a:r>
            <a:endParaRPr lang="en-GB" sz="1800">
              <a:effectLst/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“Bolt-on” Plus worker offer which will add enhanced support to SENDIASS cases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will not be able to offer:</a:t>
            </a:r>
            <a:endParaRPr lang="en-GB" sz="1800">
              <a:effectLst/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attendance at groups with a family</a:t>
            </a:r>
            <a:endParaRPr lang="en-GB" sz="1800">
              <a:effectLst/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Attendance at all medical appointments or meetings</a:t>
            </a:r>
            <a:endParaRPr lang="en-GB" sz="1800">
              <a:effectLst/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err="1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Incontinence/toilet training</a:t>
            </a:r>
            <a:endParaRPr lang="en-GB" sz="1800">
              <a:effectLst/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VAG Rounded Std" panose="020F05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support only service</a:t>
            </a:r>
            <a:endParaRPr lang="en-GB" sz="1800">
              <a:effectLst/>
              <a:latin typeface="VAG Rounded Std" panose="020F05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2545EB-4821-6AE6-7CE5-1E399214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782" y="4712439"/>
            <a:ext cx="1433946" cy="1433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C5B81-EA40-CEA7-2B47-D4A54615034B}"/>
              </a:ext>
            </a:extLst>
          </p:cNvPr>
          <p:cNvSpPr txBox="1"/>
          <p:nvPr/>
        </p:nvSpPr>
        <p:spPr>
          <a:xfrm>
            <a:off x="6151418" y="3075709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>
                <a:solidFill>
                  <a:srgbClr val="92D050"/>
                </a:solidFill>
                <a:latin typeface="VAG Rounded Std"/>
              </a:rPr>
              <a:t>&lt; 5</a:t>
            </a:r>
          </a:p>
        </p:txBody>
      </p:sp>
    </p:spTree>
    <p:extLst>
      <p:ext uri="{BB962C8B-B14F-4D97-AF65-F5344CB8AC3E}">
        <p14:creationId xmlns:p14="http://schemas.microsoft.com/office/powerpoint/2010/main" val="3194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847D-E93D-49D7-B819-915A093F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31" y="114553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>
                <a:solidFill>
                  <a:srgbClr val="92D050"/>
                </a:solidFill>
                <a:ea typeface="Verdana"/>
              </a:rPr>
              <a:t>Complex Pre Worker offer</a:t>
            </a:r>
            <a:br>
              <a:rPr lang="en-GB" sz="3000">
                <a:ea typeface="Verdana" panose="020B0604030504040204" pitchFamily="34" charset="0"/>
              </a:rPr>
            </a:br>
            <a:r>
              <a:rPr lang="en-GB" sz="3000">
                <a:solidFill>
                  <a:srgbClr val="92D050"/>
                </a:solidFill>
                <a:ea typeface="Verdana"/>
              </a:rPr>
              <a:t>Referral criteria</a:t>
            </a:r>
            <a:endParaRPr lang="en-GB" sz="3000">
              <a:ea typeface="Verdana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6A95DE8-B57D-4F31-A1E6-E62F53D4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8" y="2087588"/>
            <a:ext cx="5938986" cy="2655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rot="0" vert="horz" wrap="square" lIns="51435" tIns="25718" rIns="51435" bIns="25718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563"/>
              </a:spcAft>
            </a:pPr>
            <a:r>
              <a:rPr lang="en-GB" sz="1200" b="1" u="sng">
                <a:latin typeface="+mj-lt"/>
                <a:ea typeface="Verdana" panose="020B0604030504040204" pitchFamily="34" charset="0"/>
                <a:cs typeface="Times New Roman"/>
              </a:rPr>
              <a:t>3 point Essential criteria</a:t>
            </a:r>
          </a:p>
          <a:p>
            <a:pPr marL="257175" indent="-257175">
              <a:lnSpc>
                <a:spcPct val="115000"/>
              </a:lnSpc>
              <a:spcAft>
                <a:spcPts val="563"/>
              </a:spcAft>
              <a:buFont typeface="+mj-lt"/>
              <a:buAutoNum type="arabicPeriod"/>
            </a:pPr>
            <a:r>
              <a:rPr lang="en-GB" sz="1200" b="1">
                <a:latin typeface="+mj-lt"/>
                <a:ea typeface="Verdana" panose="020B0604030504040204" pitchFamily="34" charset="0"/>
                <a:cs typeface="Times New Roman"/>
              </a:rPr>
              <a:t>Please note child MUST have seen a paediatrician prior to referral and there needs to be a recognisable additional need identified</a:t>
            </a:r>
            <a:endParaRPr lang="en-GB" sz="1200" b="1" u="sng">
              <a:latin typeface="+mj-lt"/>
              <a:ea typeface="Verdana" panose="020B0604030504040204" pitchFamily="34" charset="0"/>
              <a:cs typeface="Times New Roman"/>
            </a:endParaRPr>
          </a:p>
          <a:p>
            <a:pPr marL="257175" indent="-257175">
              <a:lnSpc>
                <a:spcPct val="115000"/>
              </a:lnSpc>
              <a:spcAft>
                <a:spcPts val="563"/>
              </a:spcAft>
              <a:buFont typeface="+mj-lt"/>
              <a:buAutoNum type="arabicPeriod"/>
            </a:pPr>
            <a:r>
              <a:rPr lang="en-GB" sz="1200" b="1">
                <a:latin typeface="+mj-lt"/>
                <a:ea typeface="Verdana" panose="020B0604030504040204" pitchFamily="34" charset="0"/>
                <a:cs typeface="Times New Roman"/>
              </a:rPr>
              <a:t>There needs to be two or more professionals from specialist agencies already involved with the family prior to referral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GB" sz="1200">
                <a:latin typeface="+mj-lt"/>
                <a:ea typeface="Verdana" panose="020B0604030504040204" pitchFamily="34" charset="0"/>
                <a:cs typeface="Times New Roman"/>
              </a:rPr>
              <a:t>For example: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GB" sz="1200">
                <a:latin typeface="+mj-lt"/>
                <a:ea typeface="Verdana" panose="020B0604030504040204" pitchFamily="34" charset="0"/>
                <a:cs typeface="Times New Roman"/>
              </a:rPr>
              <a:t>*Paediatrician	*Physiotherapy	*Occupational Therapy	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GB" sz="1200">
                <a:latin typeface="+mj-lt"/>
                <a:ea typeface="Verdana" panose="020B0604030504040204" pitchFamily="34" charset="0"/>
                <a:cs typeface="Times New Roman"/>
              </a:rPr>
              <a:t>*Speech Therapy	*Dietician	   	*Portage   		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GB" sz="1200">
                <a:latin typeface="+mj-lt"/>
                <a:ea typeface="Verdana" panose="020B0604030504040204" pitchFamily="34" charset="0"/>
                <a:cs typeface="Times New Roman"/>
              </a:rPr>
              <a:t>*Community Nurse    	*Early Years SEND 	</a:t>
            </a:r>
            <a:r>
              <a:rPr lang="en-GB" sz="1200">
                <a:ea typeface="Verdana" panose="020B0604030504040204" pitchFamily="34" charset="0"/>
                <a:cs typeface="Times New Roman"/>
              </a:rPr>
              <a:t>*Learning Disability Nurse </a:t>
            </a:r>
            <a:endParaRPr lang="en-GB" sz="1200">
              <a:latin typeface="+mj-lt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AB191-4439-4D82-95D3-66674AFC51F0}"/>
              </a:ext>
            </a:extLst>
          </p:cNvPr>
          <p:cNvSpPr txBox="1"/>
          <p:nvPr/>
        </p:nvSpPr>
        <p:spPr>
          <a:xfrm>
            <a:off x="6792555" y="4140869"/>
            <a:ext cx="2065730" cy="23775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GB" sz="1500" b="1">
                <a:latin typeface="+mj-lt"/>
                <a:ea typeface="Verdana"/>
              </a:rPr>
              <a:t>**Unfortunately, we do not offer direct behaviour support as part of our service. We recommend a referral to Family HUB/Team around the Early Years**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B93FE35-832A-49B9-8633-8FFD18F2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8" y="4899018"/>
            <a:ext cx="5938986" cy="16712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51435" tIns="25718" rIns="51435" bIns="25718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GB" sz="1200" b="1">
                <a:latin typeface="+mj-lt"/>
                <a:ea typeface="Verdana" panose="020B0604030504040204" pitchFamily="34" charset="0"/>
                <a:cs typeface="Times New Roman"/>
              </a:rPr>
              <a:t>3. To accept a referral there also needs to be an element of coordination required</a:t>
            </a:r>
          </a:p>
          <a:p>
            <a:pPr>
              <a:lnSpc>
                <a:spcPct val="115000"/>
              </a:lnSpc>
              <a:spcAft>
                <a:spcPts val="563"/>
              </a:spcAft>
            </a:pPr>
            <a:r>
              <a:rPr lang="en-GB" sz="1200">
                <a:latin typeface="+mj-lt"/>
                <a:ea typeface="Verdana" panose="020B0604030504040204" pitchFamily="34" charset="0"/>
                <a:cs typeface="Times New Roman"/>
              </a:rPr>
              <a:t>For example:</a:t>
            </a:r>
          </a:p>
          <a:p>
            <a:pPr marL="192881" indent="-192881">
              <a:lnSpc>
                <a:spcPct val="115000"/>
              </a:lnSpc>
              <a:buFont typeface="Symbol"/>
              <a:buChar char=""/>
            </a:pPr>
            <a:r>
              <a:rPr lang="en-GB" sz="1200">
                <a:latin typeface="+mj-lt"/>
                <a:ea typeface="Verdana"/>
                <a:cs typeface="Times New Roman"/>
              </a:rPr>
              <a:t>Early Support (Creating a “Family file”, coordinate meetings, coordinate appointments)</a:t>
            </a:r>
          </a:p>
          <a:p>
            <a:pPr marL="192881" indent="-192881">
              <a:lnSpc>
                <a:spcPct val="115000"/>
              </a:lnSpc>
              <a:buFont typeface="Symbol"/>
              <a:buChar char=""/>
            </a:pPr>
            <a:r>
              <a:rPr lang="en-GB" sz="1200">
                <a:latin typeface="+mj-lt"/>
                <a:ea typeface="Verdana" panose="020B0604030504040204" pitchFamily="34" charset="0"/>
                <a:cs typeface="Times New Roman"/>
              </a:rPr>
              <a:t>Liaison with professionals</a:t>
            </a:r>
          </a:p>
          <a:p>
            <a:pPr marL="192881" indent="-192881">
              <a:lnSpc>
                <a:spcPct val="115000"/>
              </a:lnSpc>
              <a:spcAft>
                <a:spcPts val="563"/>
              </a:spcAft>
              <a:buFont typeface="Symbol"/>
              <a:buChar char=""/>
            </a:pPr>
            <a:r>
              <a:rPr lang="en-GB" sz="1200">
                <a:latin typeface="+mj-lt"/>
                <a:ea typeface="Verdana" panose="020B0604030504040204" pitchFamily="34" charset="0"/>
                <a:cs typeface="Times New Roman"/>
              </a:rPr>
              <a:t>Facilitating/attend Multi-agency Meetings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9A22E-E4A7-9E89-CE2A-7B6EDAB5B62F}"/>
              </a:ext>
            </a:extLst>
          </p:cNvPr>
          <p:cNvSpPr txBox="1"/>
          <p:nvPr/>
        </p:nvSpPr>
        <p:spPr>
          <a:xfrm>
            <a:off x="6850857" y="2290556"/>
            <a:ext cx="1821656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This offer is for Under 5’s only.</a:t>
            </a:r>
          </a:p>
          <a:p>
            <a:pPr algn="ctr"/>
            <a:r>
              <a:rPr lang="en-US" sz="1350"/>
              <a:t>In exceptional cases we will consider over 5’s dependent upon family need &amp; our capacity</a:t>
            </a:r>
            <a:endParaRPr lang="en-GB" sz="135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F5AA3-B10E-F730-2FBA-169A0BF2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503"/>
            <a:ext cx="1560910" cy="74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86EEF78-447C-9ECF-067E-A658C083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70" y="907288"/>
            <a:ext cx="1437031" cy="9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5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rnardo'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B329217B21A4F947AEECECF4499CA" ma:contentTypeVersion="15" ma:contentTypeDescription="Create a new document." ma:contentTypeScope="" ma:versionID="968aa79915b02882b86e3a5a66d3316d">
  <xsd:schema xmlns:xsd="http://www.w3.org/2001/XMLSchema" xmlns:xs="http://www.w3.org/2001/XMLSchema" xmlns:p="http://schemas.microsoft.com/office/2006/metadata/properties" xmlns:ns2="79f268fe-885f-41e8-81e9-157a149d43d3" xmlns:ns3="c1d59271-8045-4e44-9cb7-c6290522dd25" targetNamespace="http://schemas.microsoft.com/office/2006/metadata/properties" ma:root="true" ma:fieldsID="e9ad56baf0c52a48e016b45520f13c06" ns2:_="" ns3:_="">
    <xsd:import namespace="79f268fe-885f-41e8-81e9-157a149d43d3"/>
    <xsd:import namespace="c1d59271-8045-4e44-9cb7-c6290522d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268fe-885f-41e8-81e9-157a149d4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692d3a-b03c-4a23-87c2-d7108a372d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59271-8045-4e44-9cb7-c6290522d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74d49a-671e-47d4-b8a1-49aec173f424}" ma:internalName="TaxCatchAll" ma:showField="CatchAllData" ma:web="c1d59271-8045-4e44-9cb7-c6290522d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f268fe-885f-41e8-81e9-157a149d43d3">
      <Terms xmlns="http://schemas.microsoft.com/office/infopath/2007/PartnerControls"/>
    </lcf76f155ced4ddcb4097134ff3c332f>
    <TaxCatchAll xmlns="c1d59271-8045-4e44-9cb7-c6290522dd25" xsi:nil="true"/>
    <SharedWithUsers xmlns="c1d59271-8045-4e44-9cb7-c6290522dd25">
      <UserInfo>
        <DisplayName>Sue Guest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3C299F0-41E2-4084-AF43-7860CCADB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D83BFF-7475-439F-872F-B66089618C3C}">
  <ds:schemaRefs>
    <ds:schemaRef ds:uri="79f268fe-885f-41e8-81e9-157a149d43d3"/>
    <ds:schemaRef ds:uri="c1d59271-8045-4e44-9cb7-c6290522dd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DE7098-6C04-42C4-A81D-260C96B60309}">
  <ds:schemaRefs>
    <ds:schemaRef ds:uri="79f268fe-885f-41e8-81e9-157a149d43d3"/>
    <ds:schemaRef ds:uri="c1d59271-8045-4e44-9cb7-c6290522dd2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1343</Words>
  <Application>Microsoft Office PowerPoint</Application>
  <PresentationFormat>On-screen Show (4:3)</PresentationFormat>
  <Paragraphs>173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VAG Rounded Std</vt:lpstr>
      <vt:lpstr>Verdana</vt:lpstr>
      <vt:lpstr>Wingdings</vt:lpstr>
      <vt:lpstr>blank</vt:lpstr>
      <vt:lpstr>Family Action WESAIL</vt:lpstr>
      <vt:lpstr>Who are we?</vt:lpstr>
      <vt:lpstr>Overview of offer </vt:lpstr>
      <vt:lpstr>What are we responsible for?</vt:lpstr>
      <vt:lpstr>Duty Advice </vt:lpstr>
      <vt:lpstr>Sendiass</vt:lpstr>
      <vt:lpstr>Sendiass Support</vt:lpstr>
      <vt:lpstr>Pre &amp; Plus Offer</vt:lpstr>
      <vt:lpstr>Complex Pre Worker offer Referral criteria</vt:lpstr>
      <vt:lpstr>Family Line by Family Action</vt:lpstr>
      <vt:lpstr>Local Offer</vt:lpstr>
      <vt:lpstr>PowerPoint Presentation</vt:lpstr>
      <vt:lpstr>Highlights to remember</vt:lpstr>
      <vt:lpstr>Wakefield's Local Offer is more than just a website</vt:lpstr>
      <vt:lpstr>News &amp; Views</vt:lpstr>
      <vt:lpstr>www.facebook.com/WakefieldWESAILandLocalOffer</vt:lpstr>
      <vt:lpstr>How can you support us?</vt:lpstr>
      <vt:lpstr>Thanks for listening!</vt:lpstr>
    </vt:vector>
  </TitlesOfParts>
  <Company>Barnardos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Barnardo’s WESAIL</dc:title>
  <dc:creator>Emma Anderton</dc:creator>
  <cp:lastModifiedBy>Emma Anderton</cp:lastModifiedBy>
  <cp:revision>189</cp:revision>
  <dcterms:created xsi:type="dcterms:W3CDTF">2019-08-28T13:39:49Z</dcterms:created>
  <dcterms:modified xsi:type="dcterms:W3CDTF">2023-01-10T13:28:05Z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0x010100B7AB329217B21A4F947AEECECF4499CA</vt:lpwstr>
  </property>
  <property fmtid="{D5CDD505-2E9C-101B-9397-08002B2CF9AE}" pid="3" name="MediaServiceImageTags">
    <vt:lpwstr/>
  </property>
</Properties>
</file>