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2" r:id="rId5"/>
    <p:sldId id="259" r:id="rId6"/>
    <p:sldId id="261" r:id="rId7"/>
    <p:sldId id="263"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7161" autoAdjust="0"/>
  </p:normalViewPr>
  <p:slideViewPr>
    <p:cSldViewPr snapToGrid="0">
      <p:cViewPr varScale="1">
        <p:scale>
          <a:sx n="76" d="100"/>
          <a:sy n="76" d="100"/>
        </p:scale>
        <p:origin x="19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10CD57-C8D7-4B80-8288-2A636BDBB66C}" type="datetimeFigureOut">
              <a:rPr lang="en-GB" smtClean="0"/>
              <a:t>04/08/2022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B1494B-A6EE-4F67-B50B-21C32E8D77BF}" type="slidenum">
              <a:rPr lang="en-GB" smtClean="0"/>
              <a:t>‹#›</a:t>
            </a:fld>
            <a:endParaRPr lang="en-GB"/>
          </a:p>
        </p:txBody>
      </p:sp>
    </p:spTree>
    <p:extLst>
      <p:ext uri="{BB962C8B-B14F-4D97-AF65-F5344CB8AC3E}">
        <p14:creationId xmlns:p14="http://schemas.microsoft.com/office/powerpoint/2010/main" val="2331816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rlss.org.uk/news/entertain-your-rookies"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rlss.org.uk/Handlers/Download.ashx?IDMF=45d5b52b-67f9-4dfb-8618-2bd35ecbf741"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The RNLI's Respect the Water drowning prevention campaign advises:</a:t>
            </a:r>
          </a:p>
          <a:p>
            <a:endParaRPr lang="en-GB" dirty="0"/>
          </a:p>
          <a:p>
            <a:r>
              <a:rPr lang="en-GB" dirty="0"/>
              <a:t>If you fall into water, fight your instinct to swim until the cold water shock passes:</a:t>
            </a:r>
          </a:p>
          <a:p>
            <a:endParaRPr lang="en-GB" dirty="0"/>
          </a:p>
          <a:p>
            <a:r>
              <a:rPr lang="en-GB" dirty="0"/>
              <a:t>1. Fight your instinct to thrash around.</a:t>
            </a:r>
          </a:p>
          <a:p>
            <a:r>
              <a:rPr lang="en-GB" dirty="0"/>
              <a:t>First, keep calm and try not to panic. Your instinct will be to swim hard - don't.</a:t>
            </a:r>
          </a:p>
          <a:p>
            <a:endParaRPr lang="en-GB" dirty="0"/>
          </a:p>
          <a:p>
            <a:r>
              <a:rPr lang="en-GB" dirty="0"/>
              <a:t>2. Lean back</a:t>
            </a:r>
          </a:p>
          <a:p>
            <a:r>
              <a:rPr lang="en-GB" dirty="0"/>
              <a:t>Lean back, extending your arms and legs, to keep your mouth and nose out of the water and your airway clear.</a:t>
            </a:r>
          </a:p>
          <a:p>
            <a:endParaRPr lang="en-GB" dirty="0"/>
          </a:p>
          <a:p>
            <a:r>
              <a:rPr lang="en-GB" dirty="0"/>
              <a:t>3. Gentle movements</a:t>
            </a:r>
          </a:p>
          <a:p>
            <a:r>
              <a:rPr lang="en-GB" dirty="0"/>
              <a:t>If you need to, gently move your arms and legs in a sculling motion (a bit like when using an oar in a boat) to help you float.</a:t>
            </a:r>
          </a:p>
          <a:p>
            <a:endParaRPr lang="en-GB" dirty="0"/>
          </a:p>
          <a:p>
            <a:r>
              <a:rPr lang="en-GB" dirty="0"/>
              <a:t>4. Catch your breath</a:t>
            </a:r>
          </a:p>
          <a:p>
            <a:r>
              <a:rPr lang="en-GB" dirty="0"/>
              <a:t>Float until you can control your breathing. Do this for 60-90 seconds or until you feel calm.</a:t>
            </a:r>
          </a:p>
          <a:p>
            <a:endParaRPr lang="en-GB" dirty="0"/>
          </a:p>
          <a:p>
            <a:r>
              <a:rPr lang="en-GB" dirty="0"/>
              <a:t>5. Now think about how to get out</a:t>
            </a:r>
          </a:p>
          <a:p>
            <a:r>
              <a:rPr lang="en-GB" dirty="0"/>
              <a:t>Only now can you think about the next steps. If you can, swim to safety. If someone is nearby, raise a hand and call for help.</a:t>
            </a:r>
          </a:p>
          <a:p>
            <a:endParaRPr lang="en-GB" dirty="0"/>
          </a:p>
        </p:txBody>
      </p:sp>
      <p:sp>
        <p:nvSpPr>
          <p:cNvPr id="4" name="Slide Number Placeholder 3"/>
          <p:cNvSpPr>
            <a:spLocks noGrp="1"/>
          </p:cNvSpPr>
          <p:nvPr>
            <p:ph type="sldNum" sz="quarter" idx="5"/>
          </p:nvPr>
        </p:nvSpPr>
        <p:spPr/>
        <p:txBody>
          <a:bodyPr/>
          <a:lstStyle/>
          <a:p>
            <a:fld id="{6FB1494B-A6EE-4F67-B50B-21C32E8D77BF}" type="slidenum">
              <a:rPr lang="en-GB" smtClean="0"/>
              <a:t>2</a:t>
            </a:fld>
            <a:endParaRPr lang="en-GB"/>
          </a:p>
        </p:txBody>
      </p:sp>
    </p:spTree>
    <p:extLst>
      <p:ext uri="{BB962C8B-B14F-4D97-AF65-F5344CB8AC3E}">
        <p14:creationId xmlns:p14="http://schemas.microsoft.com/office/powerpoint/2010/main" val="3344104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FB1494B-A6EE-4F67-B50B-21C32E8D77BF}" type="slidenum">
              <a:rPr lang="en-GB" smtClean="0"/>
              <a:t>4</a:t>
            </a:fld>
            <a:endParaRPr lang="en-GB"/>
          </a:p>
        </p:txBody>
      </p:sp>
    </p:spTree>
    <p:extLst>
      <p:ext uri="{BB962C8B-B14F-4D97-AF65-F5344CB8AC3E}">
        <p14:creationId xmlns:p14="http://schemas.microsoft.com/office/powerpoint/2010/main" val="781700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Family Water Safety</a:t>
            </a:r>
          </a:p>
          <a:p>
            <a:r>
              <a:rPr lang="en-GB" b="0" u="none" dirty="0"/>
              <a:t>Water safety in all aspects including summer, on holiday, pools, at home and the beach </a:t>
            </a:r>
          </a:p>
          <a:p>
            <a:r>
              <a:rPr lang="en-GB" b="0" u="none" dirty="0"/>
              <a:t>Including's top tips for all the family </a:t>
            </a:r>
          </a:p>
          <a:p>
            <a:r>
              <a:rPr lang="en-GB" b="0" u="none" dirty="0"/>
              <a:t>Workbook and Worksheets and test yourself games and </a:t>
            </a:r>
            <a:r>
              <a:rPr lang="en-GB" b="0" u="none" dirty="0" err="1"/>
              <a:t>quizes</a:t>
            </a:r>
            <a:r>
              <a:rPr lang="en-GB" b="0" u="none" dirty="0"/>
              <a:t> downloadable from website </a:t>
            </a:r>
          </a:p>
          <a:p>
            <a:r>
              <a:rPr lang="en-GB" dirty="0">
                <a:hlinkClick r:id="rId3"/>
              </a:rPr>
              <a:t>Activities inspired by our Rookie Lifeguards | Royal Life Saving Society UK ( RLSS UK )</a:t>
            </a:r>
            <a:endParaRPr lang="en-GB" dirty="0"/>
          </a:p>
          <a:p>
            <a:r>
              <a:rPr lang="en-GB" dirty="0">
                <a:hlinkClick r:id="rId4"/>
              </a:rPr>
              <a:t>PowerPoint Presentation (rlss.org.uk)</a:t>
            </a:r>
            <a:endParaRPr lang="en-GB" b="1" u="sng" dirty="0"/>
          </a:p>
          <a:p>
            <a:endParaRPr lang="en-GB" b="1" u="sng" dirty="0"/>
          </a:p>
          <a:p>
            <a:r>
              <a:rPr lang="en-GB" b="1" u="sng" dirty="0"/>
              <a:t>Online learning lessons (age specific)</a:t>
            </a:r>
          </a:p>
          <a:p>
            <a:r>
              <a:rPr lang="en-GB" dirty="0"/>
              <a:t>5-7years</a:t>
            </a:r>
          </a:p>
          <a:p>
            <a:r>
              <a:rPr lang="en-GB" dirty="0"/>
              <a:t>7-11years</a:t>
            </a:r>
          </a:p>
          <a:p>
            <a:r>
              <a:rPr lang="en-GB" dirty="0"/>
              <a:t>10years+</a:t>
            </a:r>
          </a:p>
          <a:p>
            <a:r>
              <a:rPr lang="en-GB" dirty="0"/>
              <a:t>Free, certificated, Primary School Lesson </a:t>
            </a:r>
          </a:p>
          <a:p>
            <a:r>
              <a:rPr lang="en-GB" dirty="0"/>
              <a:t>This lesson has been set up through your RLSS UK Account (powered by </a:t>
            </a:r>
            <a:r>
              <a:rPr lang="en-GB" dirty="0" err="1"/>
              <a:t>tahdah</a:t>
            </a:r>
            <a:r>
              <a:rPr lang="en-GB" dirty="0"/>
              <a:t>). This platform allows you to take the lesson, watch videos and answer questions at your own pace. The platform will issue and host certificates for you, so you can return to download them at your leisure.</a:t>
            </a:r>
          </a:p>
          <a:p>
            <a:endParaRPr lang="en-GB" dirty="0"/>
          </a:p>
          <a:p>
            <a:r>
              <a:rPr lang="en-GB" b="1" u="sng" dirty="0"/>
              <a:t>Lifesaver and </a:t>
            </a:r>
            <a:r>
              <a:rPr lang="en-GB" b="1" u="sng" dirty="0" err="1"/>
              <a:t>Lifechanger</a:t>
            </a:r>
            <a:r>
              <a:rPr lang="en-GB" b="1" u="sng" dirty="0"/>
              <a:t> </a:t>
            </a:r>
          </a:p>
          <a:p>
            <a:r>
              <a:rPr lang="en-GB" b="0" i="0" dirty="0">
                <a:solidFill>
                  <a:srgbClr val="292B2C"/>
                </a:solidFill>
                <a:effectLst/>
                <a:latin typeface="Arial" panose="020B0604020202020204" pitchFamily="34" charset="0"/>
              </a:rPr>
              <a:t>Toolkit give you the skills and confidence to enjoy being around the water safely, but you could also one day save somebody's life.</a:t>
            </a:r>
          </a:p>
          <a:p>
            <a:endParaRPr lang="en-GB" b="0" i="0" dirty="0">
              <a:solidFill>
                <a:srgbClr val="292B2C"/>
              </a:solidFill>
              <a:effectLst/>
              <a:latin typeface="Arial" panose="020B0604020202020204" pitchFamily="34" charset="0"/>
            </a:endParaRPr>
          </a:p>
          <a:p>
            <a:r>
              <a:rPr lang="en-GB" b="1" i="0" u="sng" dirty="0">
                <a:solidFill>
                  <a:srgbClr val="292B2C"/>
                </a:solidFill>
                <a:effectLst/>
                <a:latin typeface="Arial" panose="020B0604020202020204" pitchFamily="34" charset="0"/>
              </a:rPr>
              <a:t>SEND Resources</a:t>
            </a:r>
          </a:p>
          <a:p>
            <a:r>
              <a:rPr lang="en-GB" b="0" i="0" dirty="0">
                <a:solidFill>
                  <a:srgbClr val="292B2C"/>
                </a:solidFill>
                <a:effectLst/>
                <a:latin typeface="Arial" panose="020B0604020202020204" pitchFamily="34" charset="0"/>
              </a:rPr>
              <a:t>Split into Basic, Intermediate </a:t>
            </a:r>
          </a:p>
          <a:p>
            <a:r>
              <a:rPr lang="en-GB" b="0" i="0" dirty="0">
                <a:solidFill>
                  <a:srgbClr val="292B2C"/>
                </a:solidFill>
                <a:effectLst/>
                <a:latin typeface="Arial" panose="020B0604020202020204" pitchFamily="34" charset="0"/>
              </a:rPr>
              <a:t>Advanced </a:t>
            </a:r>
          </a:p>
          <a:p>
            <a:r>
              <a:rPr lang="en-GB" b="0" i="0" dirty="0">
                <a:solidFill>
                  <a:srgbClr val="292B2C"/>
                </a:solidFill>
                <a:effectLst/>
                <a:latin typeface="Arial" panose="020B0604020202020204" pitchFamily="34" charset="0"/>
              </a:rPr>
              <a:t>Bach Flag Cards</a:t>
            </a:r>
          </a:p>
          <a:p>
            <a:r>
              <a:rPr lang="en-GB" b="0" i="0" dirty="0">
                <a:solidFill>
                  <a:srgbClr val="292B2C"/>
                </a:solidFill>
                <a:effectLst/>
                <a:latin typeface="Arial" panose="020B0604020202020204" pitchFamily="34" charset="0"/>
              </a:rPr>
              <a:t>Activity Cards</a:t>
            </a:r>
          </a:p>
          <a:p>
            <a:r>
              <a:rPr lang="en-GB" b="0" i="0" dirty="0">
                <a:solidFill>
                  <a:srgbClr val="292B2C"/>
                </a:solidFill>
                <a:effectLst/>
                <a:latin typeface="Arial" panose="020B0604020202020204" pitchFamily="34" charset="0"/>
              </a:rPr>
              <a:t>Colouring Sheet</a:t>
            </a:r>
          </a:p>
          <a:p>
            <a:r>
              <a:rPr lang="en-GB" b="0" i="0" dirty="0">
                <a:solidFill>
                  <a:srgbClr val="292B2C"/>
                </a:solidFill>
                <a:effectLst/>
                <a:latin typeface="Arial" panose="020B0604020202020204" pitchFamily="34" charset="0"/>
              </a:rPr>
              <a:t>PE Activity Cards </a:t>
            </a:r>
          </a:p>
          <a:p>
            <a:r>
              <a:rPr lang="en-GB" b="0" i="0" dirty="0">
                <a:solidFill>
                  <a:srgbClr val="292B2C"/>
                </a:solidFill>
                <a:effectLst/>
                <a:latin typeface="Arial" panose="020B0604020202020204" pitchFamily="34" charset="0"/>
              </a:rPr>
              <a:t>Crosswords / Wordsearches</a:t>
            </a:r>
          </a:p>
          <a:p>
            <a:r>
              <a:rPr lang="en-GB" b="0" i="0" dirty="0">
                <a:solidFill>
                  <a:srgbClr val="292B2C"/>
                </a:solidFill>
                <a:effectLst/>
                <a:latin typeface="Arial" panose="020B0604020202020204" pitchFamily="34" charset="0"/>
              </a:rPr>
              <a:t>Games and Activities e.g. Float / Sink </a:t>
            </a:r>
          </a:p>
          <a:p>
            <a:endParaRPr lang="en-GB" b="0" i="0" dirty="0">
              <a:solidFill>
                <a:srgbClr val="292B2C"/>
              </a:solidFill>
              <a:effectLst/>
              <a:latin typeface="Arial" panose="020B0604020202020204" pitchFamily="34" charset="0"/>
            </a:endParaRPr>
          </a:p>
          <a:p>
            <a:r>
              <a:rPr lang="en-GB" b="1" i="0" u="sng" dirty="0">
                <a:solidFill>
                  <a:srgbClr val="292B2C"/>
                </a:solidFill>
                <a:effectLst/>
                <a:latin typeface="Arial" panose="020B0604020202020204" pitchFamily="34" charset="0"/>
              </a:rPr>
              <a:t>Water Smart Award</a:t>
            </a:r>
          </a:p>
          <a:p>
            <a:pPr algn="l"/>
            <a:r>
              <a:rPr lang="en-GB" b="0" i="0" dirty="0">
                <a:solidFill>
                  <a:srgbClr val="292B2C"/>
                </a:solidFill>
                <a:effectLst/>
                <a:latin typeface="Arial" panose="020B0604020202020204" pitchFamily="34" charset="0"/>
              </a:rPr>
              <a:t>RLSS UK created the Water Smart Award to establish an essential skill based programme, that as experts we consider everyone in the UK &amp; Ireland should achieve to ensure safety and competence around water, which ultimately supports our ambition to prevent drownings.</a:t>
            </a:r>
          </a:p>
          <a:p>
            <a:pPr algn="l"/>
            <a:r>
              <a:rPr lang="en-GB" b="0" i="0" dirty="0">
                <a:solidFill>
                  <a:srgbClr val="292B2C"/>
                </a:solidFill>
                <a:effectLst/>
                <a:latin typeface="Arial" panose="020B0604020202020204" pitchFamily="34" charset="0"/>
              </a:rPr>
              <a:t>It has been designed as a standalone award from our other water safety programmes and provides a gateway for participants go on to complete further awards to develop skills and knowledge to keep themselves and others safe whilst enjoying the water.</a:t>
            </a:r>
          </a:p>
          <a:p>
            <a:pPr algn="l"/>
            <a:endParaRPr lang="en-GB" b="0" i="0" dirty="0">
              <a:solidFill>
                <a:srgbClr val="292B2C"/>
              </a:solidFill>
              <a:effectLst/>
              <a:latin typeface="Arial" panose="020B0604020202020204" pitchFamily="34" charset="0"/>
            </a:endParaRPr>
          </a:p>
          <a:p>
            <a:pPr algn="l"/>
            <a:r>
              <a:rPr lang="en-GB" b="0" i="0" dirty="0">
                <a:solidFill>
                  <a:srgbClr val="292B2C"/>
                </a:solidFill>
                <a:effectLst/>
                <a:latin typeface="Arial" panose="020B0604020202020204" pitchFamily="34" charset="0"/>
              </a:rPr>
              <a:t>Cover’s 5 main areas:</a:t>
            </a:r>
          </a:p>
          <a:p>
            <a:endParaRPr lang="en-GB" dirty="0"/>
          </a:p>
          <a:p>
            <a:r>
              <a:rPr lang="en-GB" dirty="0"/>
              <a:t>1. Water Safety Awareness</a:t>
            </a:r>
          </a:p>
          <a:p>
            <a:r>
              <a:rPr lang="en-GB" dirty="0"/>
              <a:t>2. Getting In and Out of the Water Safely</a:t>
            </a:r>
          </a:p>
          <a:p>
            <a:r>
              <a:rPr lang="en-GB" dirty="0"/>
              <a:t>3. Safely Staying Afloat</a:t>
            </a:r>
          </a:p>
          <a:p>
            <a:r>
              <a:rPr lang="en-GB" dirty="0"/>
              <a:t>4. Safely Moving in the Water</a:t>
            </a:r>
          </a:p>
          <a:p>
            <a:r>
              <a:rPr lang="en-GB" dirty="0"/>
              <a:t>5. Performing Rescues Safely (Optional)</a:t>
            </a:r>
          </a:p>
          <a:p>
            <a:endParaRPr lang="en-GB" dirty="0"/>
          </a:p>
          <a:p>
            <a:r>
              <a:rPr lang="en-GB" dirty="0"/>
              <a:t>To become an instructor – Apply online via </a:t>
            </a:r>
            <a:r>
              <a:rPr lang="en-GB" dirty="0" err="1"/>
              <a:t>Tahdah</a:t>
            </a:r>
            <a:r>
              <a:rPr lang="en-GB" dirty="0"/>
              <a:t> - £35 *Water Smart Instructor Application £10 &amp; RLSS UK Membership £25</a:t>
            </a:r>
          </a:p>
          <a:p>
            <a:endParaRPr lang="en-GB" dirty="0"/>
          </a:p>
        </p:txBody>
      </p:sp>
      <p:sp>
        <p:nvSpPr>
          <p:cNvPr id="4" name="Slide Number Placeholder 3"/>
          <p:cNvSpPr>
            <a:spLocks noGrp="1"/>
          </p:cNvSpPr>
          <p:nvPr>
            <p:ph type="sldNum" sz="quarter" idx="5"/>
          </p:nvPr>
        </p:nvSpPr>
        <p:spPr/>
        <p:txBody>
          <a:bodyPr/>
          <a:lstStyle/>
          <a:p>
            <a:fld id="{6FB1494B-A6EE-4F67-B50B-21C32E8D77BF}" type="slidenum">
              <a:rPr lang="en-GB" smtClean="0"/>
              <a:t>5</a:t>
            </a:fld>
            <a:endParaRPr lang="en-GB"/>
          </a:p>
        </p:txBody>
      </p:sp>
    </p:spTree>
    <p:extLst>
      <p:ext uri="{BB962C8B-B14F-4D97-AF65-F5344CB8AC3E}">
        <p14:creationId xmlns:p14="http://schemas.microsoft.com/office/powerpoint/2010/main" val="849790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Drowning Prevention Week aims to equip everybody across the UK and Ireland with the skills and knowledge, to make the right decisions about water safety. </a:t>
            </a:r>
          </a:p>
          <a:p>
            <a:endParaRPr lang="en-GB" dirty="0"/>
          </a:p>
          <a:p>
            <a:r>
              <a:rPr lang="en-GB" dirty="0"/>
              <a:t>Get digital - digitally sharing our key water safety messaging, based around the water safety code. Use of social media and other digital channels to positively engage in your community. Free video and images resources can be downloaded from website once registered </a:t>
            </a:r>
          </a:p>
          <a:p>
            <a:endParaRPr lang="en-GB" dirty="0"/>
          </a:p>
          <a:p>
            <a:r>
              <a:rPr lang="en-GB" dirty="0"/>
              <a:t>Run DPW activities – Via connections with leisure centres, pools, swim schools, activity providers or clubs. </a:t>
            </a:r>
          </a:p>
          <a:p>
            <a:endParaRPr lang="en-GB" dirty="0"/>
          </a:p>
          <a:p>
            <a:r>
              <a:rPr lang="en-GB" dirty="0"/>
              <a:t>Education in Schools - this year, following expansive work with a variety of water safety partners, lessons available for those aged 5 -11, school resources, across the age groups. </a:t>
            </a:r>
          </a:p>
          <a:p>
            <a:endParaRPr lang="en-GB" dirty="0"/>
          </a:p>
        </p:txBody>
      </p:sp>
      <p:sp>
        <p:nvSpPr>
          <p:cNvPr id="4" name="Slide Number Placeholder 3"/>
          <p:cNvSpPr>
            <a:spLocks noGrp="1"/>
          </p:cNvSpPr>
          <p:nvPr>
            <p:ph type="sldNum" sz="quarter" idx="5"/>
          </p:nvPr>
        </p:nvSpPr>
        <p:spPr/>
        <p:txBody>
          <a:bodyPr/>
          <a:lstStyle/>
          <a:p>
            <a:fld id="{6FB1494B-A6EE-4F67-B50B-21C32E8D77BF}" type="slidenum">
              <a:rPr lang="en-GB" smtClean="0"/>
              <a:t>6</a:t>
            </a:fld>
            <a:endParaRPr lang="en-GB"/>
          </a:p>
        </p:txBody>
      </p:sp>
    </p:spTree>
    <p:extLst>
      <p:ext uri="{BB962C8B-B14F-4D97-AF65-F5344CB8AC3E}">
        <p14:creationId xmlns:p14="http://schemas.microsoft.com/office/powerpoint/2010/main" val="2849456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r>
              <a:rPr lang="en-GB" dirty="0"/>
              <a:t>Educational Resources:</a:t>
            </a:r>
          </a:p>
          <a:p>
            <a:r>
              <a:rPr lang="en-GB" dirty="0"/>
              <a:t>3-7years</a:t>
            </a:r>
          </a:p>
          <a:p>
            <a:r>
              <a:rPr lang="en-GB" dirty="0"/>
              <a:t>7-11years</a:t>
            </a:r>
          </a:p>
          <a:p>
            <a:r>
              <a:rPr lang="en-GB" dirty="0"/>
              <a:t>11-14years</a:t>
            </a:r>
          </a:p>
          <a:p>
            <a:r>
              <a:rPr lang="en-GB" dirty="0"/>
              <a:t>14-18years</a:t>
            </a:r>
          </a:p>
          <a:p>
            <a:endParaRPr lang="en-GB" dirty="0"/>
          </a:p>
        </p:txBody>
      </p:sp>
      <p:sp>
        <p:nvSpPr>
          <p:cNvPr id="4" name="Slide Number Placeholder 3"/>
          <p:cNvSpPr>
            <a:spLocks noGrp="1"/>
          </p:cNvSpPr>
          <p:nvPr>
            <p:ph type="sldNum" sz="quarter" idx="5"/>
          </p:nvPr>
        </p:nvSpPr>
        <p:spPr/>
        <p:txBody>
          <a:bodyPr/>
          <a:lstStyle/>
          <a:p>
            <a:fld id="{6FB1494B-A6EE-4F67-B50B-21C32E8D77BF}" type="slidenum">
              <a:rPr lang="en-GB" smtClean="0"/>
              <a:t>7</a:t>
            </a:fld>
            <a:endParaRPr lang="en-GB"/>
          </a:p>
        </p:txBody>
      </p:sp>
    </p:spTree>
    <p:extLst>
      <p:ext uri="{BB962C8B-B14F-4D97-AF65-F5344CB8AC3E}">
        <p14:creationId xmlns:p14="http://schemas.microsoft.com/office/powerpoint/2010/main" val="2979648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u="sng" dirty="0"/>
              <a:t>Virtual Workshops</a:t>
            </a:r>
          </a:p>
          <a:p>
            <a:r>
              <a:rPr lang="en-GB" b="0" u="none" dirty="0"/>
              <a:t>For Primary schools the chance to book FREE interactive virtual workshops delivering information, advice and engaging activities to develop children’s knowledge of water safety.</a:t>
            </a:r>
          </a:p>
          <a:p>
            <a:endParaRPr lang="en-GB" b="0" u="none" dirty="0"/>
          </a:p>
          <a:p>
            <a:r>
              <a:rPr lang="en-GB" b="1" u="sng" dirty="0"/>
              <a:t>Water Safety Learning Bundle</a:t>
            </a:r>
          </a:p>
          <a:p>
            <a:r>
              <a:rPr lang="en-GB" b="0" u="none" dirty="0"/>
              <a:t>Water Safety Plan and guidance notes – to guide children through learning </a:t>
            </a:r>
          </a:p>
          <a:p>
            <a:r>
              <a:rPr lang="en-GB" b="0" u="none" dirty="0"/>
              <a:t>Pack containing 18 different activities including spotting dangers and how to get advice </a:t>
            </a:r>
          </a:p>
          <a:p>
            <a:r>
              <a:rPr lang="en-GB" b="0" u="none" dirty="0"/>
              <a:t>Spot the Dangers Posters</a:t>
            </a:r>
          </a:p>
          <a:p>
            <a:r>
              <a:rPr lang="en-GB" b="0" u="none" dirty="0"/>
              <a:t>Short Film </a:t>
            </a:r>
          </a:p>
          <a:p>
            <a:endParaRPr lang="en-GB" b="0" u="none" dirty="0"/>
          </a:p>
          <a:p>
            <a:endParaRPr lang="en-GB" b="0" u="none" dirty="0"/>
          </a:p>
        </p:txBody>
      </p:sp>
      <p:sp>
        <p:nvSpPr>
          <p:cNvPr id="4" name="Slide Number Placeholder 3"/>
          <p:cNvSpPr>
            <a:spLocks noGrp="1"/>
          </p:cNvSpPr>
          <p:nvPr>
            <p:ph type="sldNum" sz="quarter" idx="5"/>
          </p:nvPr>
        </p:nvSpPr>
        <p:spPr/>
        <p:txBody>
          <a:bodyPr/>
          <a:lstStyle/>
          <a:p>
            <a:fld id="{6FB1494B-A6EE-4F67-B50B-21C32E8D77BF}" type="slidenum">
              <a:rPr lang="en-GB" smtClean="0"/>
              <a:t>8</a:t>
            </a:fld>
            <a:endParaRPr lang="en-GB"/>
          </a:p>
        </p:txBody>
      </p:sp>
    </p:spTree>
    <p:extLst>
      <p:ext uri="{BB962C8B-B14F-4D97-AF65-F5344CB8AC3E}">
        <p14:creationId xmlns:p14="http://schemas.microsoft.com/office/powerpoint/2010/main" val="778272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C21BA-1C59-4534-8546-3822EC7EC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CC9038-5AFD-4EDE-8335-935ADA19F3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D904A4-C2BA-4B12-84C2-AEDD62D25A9E}"/>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43A396E3-37E8-4F13-8B1A-12E3E4A51F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377D01-C115-4FAE-AB42-893AAA4D1853}"/>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313786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A5A41-3814-470F-989F-66F5374714E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9C0336-6BBA-40B2-8F53-C9AEAA017B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F25EAD-A725-4430-B621-E48C8DB19A04}"/>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260BFFF5-AF94-4415-AD2B-3EC32D64EF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510AE-3353-4AA9-94C3-B1A1BDD10708}"/>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4104434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F1ADC1-4FB8-4E2E-AB11-5C34D9BFEE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C70C60-A58F-4A94-9D91-AEA5FC0162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8070AE-FFDC-4928-922B-C187BB437A7B}"/>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8499B805-2767-4855-B0FA-81707D293B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9A40CA-D2BC-4E5A-892B-B3685A43A3BF}"/>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108099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50541-1362-4736-9718-7C7E980C4BF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27B586-514E-4FBA-B0E3-9CED76195B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076269-6F09-4352-B9B5-3DEBAF6C1012}"/>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3AFC5874-5233-452F-B9DA-32C5C12BD9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6A7DBB-3D0E-4CE1-B4F0-F1302BFF840A}"/>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1595498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CA7DE-3A4F-4993-8214-971BA575D2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90DDF90-45B8-40E2-90E5-2EF8FDED14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3F9013-A591-47EC-8E7E-0ACB5C7B357B}"/>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274AD3D4-E674-44DB-83AC-CE0430B238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FEDB2C-C5FB-48D0-BE7B-746B0391A68A}"/>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2791454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89604-2D74-46D2-8AB4-3EF377D8BC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48C2C6-2C75-4DBF-B07E-542C3DE922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8CDE45A-D014-4EC6-A067-B4331FEBAD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64F82D5-A534-4C16-BCD7-5EFB3108050F}"/>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6" name="Footer Placeholder 5">
            <a:extLst>
              <a:ext uri="{FF2B5EF4-FFF2-40B4-BE49-F238E27FC236}">
                <a16:creationId xmlns:a16="http://schemas.microsoft.com/office/drawing/2014/main" id="{3D845EB8-8EE6-4642-8E6C-455983F37F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BC205D-301B-4ED8-9475-15DD5C4E0A82}"/>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1888764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ECC37-7263-4314-90D1-3433B428F89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28A9EE-2CE9-4296-86B4-4E9DACDC4F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45CF3-03C6-47E3-A472-2FC30728DB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D0CB00-DA5F-4BF0-8490-0228ABF524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3DEACF-7D84-403F-9B9E-8E27BA9C4E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5D2311D-B79C-4B3A-8379-575371E42883}"/>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8" name="Footer Placeholder 7">
            <a:extLst>
              <a:ext uri="{FF2B5EF4-FFF2-40B4-BE49-F238E27FC236}">
                <a16:creationId xmlns:a16="http://schemas.microsoft.com/office/drawing/2014/main" id="{4A834E1D-5EEE-49A6-8B47-41E51C3E2DC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0CE4A45-30A7-4DA6-8918-AC1AFDAC0452}"/>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176861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076BC-6EC1-4EC7-9688-9DFF7474DD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06D6E62-0001-4C61-86F8-92C60DCE177F}"/>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4" name="Footer Placeholder 3">
            <a:extLst>
              <a:ext uri="{FF2B5EF4-FFF2-40B4-BE49-F238E27FC236}">
                <a16:creationId xmlns:a16="http://schemas.microsoft.com/office/drawing/2014/main" id="{539729E1-0E76-4820-B454-CD30E07A3FB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0837BF7-9B71-44DD-AF30-A2C8F967370A}"/>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3726608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5481A-53E0-48F0-9322-A3A5C075734B}"/>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3" name="Footer Placeholder 2">
            <a:extLst>
              <a:ext uri="{FF2B5EF4-FFF2-40B4-BE49-F238E27FC236}">
                <a16:creationId xmlns:a16="http://schemas.microsoft.com/office/drawing/2014/main" id="{D0D41A41-774D-4767-92FF-171213723C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2F64C2E-FC5E-4C06-810B-95C7C53E66AA}"/>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226948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F7432-0282-4E57-B652-658D51D38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5C7D83C-E9DD-45D4-9182-7B052E1441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947DF4C-9044-42E1-963F-1756EDF5A2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540653-B945-49C9-A8A8-FC63CF1F0AC0}"/>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6" name="Footer Placeholder 5">
            <a:extLst>
              <a:ext uri="{FF2B5EF4-FFF2-40B4-BE49-F238E27FC236}">
                <a16:creationId xmlns:a16="http://schemas.microsoft.com/office/drawing/2014/main" id="{88A618C6-9AF3-47A9-8755-3691DB0640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553475-DADB-4500-9094-578232B70310}"/>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2681979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58D8-3138-4846-8D0B-BDEBC92AD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DC88EB-2EEE-4CAB-AB6E-03645465BB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947A8A0-B594-47EC-B1BB-59D4BB742C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89DCFB-25D9-4CE6-8859-C738D7B1D461}"/>
              </a:ext>
            </a:extLst>
          </p:cNvPr>
          <p:cNvSpPr>
            <a:spLocks noGrp="1"/>
          </p:cNvSpPr>
          <p:nvPr>
            <p:ph type="dt" sz="half" idx="10"/>
          </p:nvPr>
        </p:nvSpPr>
        <p:spPr/>
        <p:txBody>
          <a:bodyPr/>
          <a:lstStyle/>
          <a:p>
            <a:fld id="{15A8FAE1-E570-469E-A18C-CE01E32D48D2}" type="datetimeFigureOut">
              <a:rPr lang="en-GB" smtClean="0"/>
              <a:t>04/08/2022</a:t>
            </a:fld>
            <a:endParaRPr lang="en-GB"/>
          </a:p>
        </p:txBody>
      </p:sp>
      <p:sp>
        <p:nvSpPr>
          <p:cNvPr id="6" name="Footer Placeholder 5">
            <a:extLst>
              <a:ext uri="{FF2B5EF4-FFF2-40B4-BE49-F238E27FC236}">
                <a16:creationId xmlns:a16="http://schemas.microsoft.com/office/drawing/2014/main" id="{20049C07-463B-4A91-90C5-97E6FEDE85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A2D80A-09DD-4B8A-B2FB-B2FB3B17EBDE}"/>
              </a:ext>
            </a:extLst>
          </p:cNvPr>
          <p:cNvSpPr>
            <a:spLocks noGrp="1"/>
          </p:cNvSpPr>
          <p:nvPr>
            <p:ph type="sldNum" sz="quarter" idx="12"/>
          </p:nvPr>
        </p:nvSpPr>
        <p:spPr/>
        <p:txBody>
          <a:bodyPr/>
          <a:lstStyle/>
          <a:p>
            <a:fld id="{EF6DC94D-2329-4E8A-9B9D-783D61A1E69F}" type="slidenum">
              <a:rPr lang="en-GB" smtClean="0"/>
              <a:t>‹#›</a:t>
            </a:fld>
            <a:endParaRPr lang="en-GB"/>
          </a:p>
        </p:txBody>
      </p:sp>
    </p:spTree>
    <p:extLst>
      <p:ext uri="{BB962C8B-B14F-4D97-AF65-F5344CB8AC3E}">
        <p14:creationId xmlns:p14="http://schemas.microsoft.com/office/powerpoint/2010/main" val="420020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3857A5-A23E-436D-B179-79A0BBE81C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876B63D-BABF-48DB-AABF-86B70F4A9C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38ED15-7388-4110-924A-04111B4432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8FAE1-E570-469E-A18C-CE01E32D48D2}" type="datetimeFigureOut">
              <a:rPr lang="en-GB" smtClean="0"/>
              <a:t>04/08/2022</a:t>
            </a:fld>
            <a:endParaRPr lang="en-GB"/>
          </a:p>
        </p:txBody>
      </p:sp>
      <p:sp>
        <p:nvSpPr>
          <p:cNvPr id="5" name="Footer Placeholder 4">
            <a:extLst>
              <a:ext uri="{FF2B5EF4-FFF2-40B4-BE49-F238E27FC236}">
                <a16:creationId xmlns:a16="http://schemas.microsoft.com/office/drawing/2014/main" id="{F4AAF83D-DE22-49A6-B2D4-8694F23572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95D5CB9-4FE3-4304-9810-189BC0604B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6DC94D-2329-4E8A-9B9D-783D61A1E69F}" type="slidenum">
              <a:rPr lang="en-GB" smtClean="0"/>
              <a:t>‹#›</a:t>
            </a:fld>
            <a:endParaRPr lang="en-GB"/>
          </a:p>
        </p:txBody>
      </p:sp>
    </p:spTree>
    <p:extLst>
      <p:ext uri="{BB962C8B-B14F-4D97-AF65-F5344CB8AC3E}">
        <p14:creationId xmlns:p14="http://schemas.microsoft.com/office/powerpoint/2010/main" val="361941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hyperlink" Target="https://www.wakefield.gov.uk/parks-and-countryside/water-safety#:~:text=Follow%20safety%20signs%20and%20advice%20Stay%20well%20away,dial%20999%20and%20shout%20out%20to%20others%20nearby"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https://www.rlss.org.uk/Pages/Category/water-safety-information"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hyperlink" Target="https://www.rlss.org.uk/send-resource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rlss.org.uk/pages/category/sign-up-for-drowning-prevention-week-2022-resources"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https://rnli.org/safety/float"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https://canalrivertrust.org.uk/explorers/water-safety"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D7B4B8CB-E23E-4933-B0F7-9578E04D6E23}"/>
              </a:ext>
            </a:extLst>
          </p:cNvPr>
          <p:cNvSpPr>
            <a:spLocks noGrp="1"/>
          </p:cNvSpPr>
          <p:nvPr>
            <p:ph type="ctrTitle"/>
          </p:nvPr>
        </p:nvSpPr>
        <p:spPr>
          <a:xfrm>
            <a:off x="3215729" y="1764407"/>
            <a:ext cx="5760846" cy="2310312"/>
          </a:xfrm>
        </p:spPr>
        <p:txBody>
          <a:bodyPr>
            <a:normAutofit/>
          </a:bodyPr>
          <a:lstStyle/>
          <a:p>
            <a:r>
              <a:rPr lang="en-GB" sz="5200">
                <a:solidFill>
                  <a:schemeClr val="tx2"/>
                </a:solidFill>
              </a:rPr>
              <a:t>Water Safety Resources </a:t>
            </a:r>
          </a:p>
        </p:txBody>
      </p:sp>
      <p:sp>
        <p:nvSpPr>
          <p:cNvPr id="3" name="Subtitle 2">
            <a:extLst>
              <a:ext uri="{FF2B5EF4-FFF2-40B4-BE49-F238E27FC236}">
                <a16:creationId xmlns:a16="http://schemas.microsoft.com/office/drawing/2014/main" id="{C9137ACD-3F7B-42BC-84E1-A02148E88B6A}"/>
              </a:ext>
            </a:extLst>
          </p:cNvPr>
          <p:cNvSpPr>
            <a:spLocks noGrp="1"/>
          </p:cNvSpPr>
          <p:nvPr>
            <p:ph type="subTitle" idx="1"/>
          </p:nvPr>
        </p:nvSpPr>
        <p:spPr>
          <a:xfrm>
            <a:off x="3215729" y="4165152"/>
            <a:ext cx="5760846" cy="682079"/>
          </a:xfrm>
        </p:spPr>
        <p:txBody>
          <a:bodyPr>
            <a:normAutofit/>
          </a:bodyPr>
          <a:lstStyle/>
          <a:p>
            <a:endParaRPr lang="en-GB">
              <a:solidFill>
                <a:schemeClr val="tx2"/>
              </a:solidFill>
            </a:endParaRPr>
          </a:p>
        </p:txBody>
      </p:sp>
    </p:spTree>
    <p:extLst>
      <p:ext uri="{BB962C8B-B14F-4D97-AF65-F5344CB8AC3E}">
        <p14:creationId xmlns:p14="http://schemas.microsoft.com/office/powerpoint/2010/main" val="378445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6" name="Group 25">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7" name="Freeform: Shape 26">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Shape 29">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1D4A5242-1954-4C83-8EDE-8AB2132CA04B}"/>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Wakefield Council School Swimming and Water Safety Programme </a:t>
            </a:r>
          </a:p>
        </p:txBody>
      </p:sp>
      <p:sp>
        <p:nvSpPr>
          <p:cNvPr id="4" name="Text Placeholder 3">
            <a:extLst>
              <a:ext uri="{FF2B5EF4-FFF2-40B4-BE49-F238E27FC236}">
                <a16:creationId xmlns:a16="http://schemas.microsoft.com/office/drawing/2014/main" id="{BB18ED72-B368-468E-A12E-CA66C017C3A8}"/>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US" sz="1800" dirty="0">
                <a:solidFill>
                  <a:schemeClr val="tx2"/>
                </a:solidFill>
              </a:rPr>
              <a:t>Schools must attend during primary school as part of their curriculum offer </a:t>
            </a:r>
          </a:p>
          <a:p>
            <a:pPr indent="-228600">
              <a:buFont typeface="Arial" panose="020B0604020202020204" pitchFamily="34" charset="0"/>
              <a:buChar char="•"/>
            </a:pPr>
            <a:r>
              <a:rPr lang="en-US" sz="1800" dirty="0">
                <a:solidFill>
                  <a:schemeClr val="tx2"/>
                </a:solidFill>
              </a:rPr>
              <a:t>Aim to get children to KS2 standard by the time they leave primary school</a:t>
            </a:r>
          </a:p>
          <a:p>
            <a:pPr indent="-228600">
              <a:buFont typeface="Arial" panose="020B0604020202020204" pitchFamily="34" charset="0"/>
              <a:buChar char="•"/>
            </a:pPr>
            <a:r>
              <a:rPr lang="en-US" sz="1800" dirty="0">
                <a:solidFill>
                  <a:schemeClr val="tx2"/>
                </a:solidFill>
              </a:rPr>
              <a:t>Award Schemed focused around the importance of water safety </a:t>
            </a:r>
          </a:p>
          <a:p>
            <a:pPr indent="-228600">
              <a:buFont typeface="Arial" panose="020B0604020202020204" pitchFamily="34" charset="0"/>
              <a:buChar char="•"/>
            </a:pPr>
            <a:r>
              <a:rPr lang="en-US" sz="1800" dirty="0">
                <a:solidFill>
                  <a:schemeClr val="tx2"/>
                </a:solidFill>
              </a:rPr>
              <a:t>10 week Scheme of Work. 2 water safety sessions incorporated within this </a:t>
            </a:r>
          </a:p>
          <a:p>
            <a:pPr indent="-228600">
              <a:buFont typeface="Arial" panose="020B0604020202020204" pitchFamily="34" charset="0"/>
              <a:buChar char="•"/>
            </a:pPr>
            <a:r>
              <a:rPr lang="en-US" sz="1800" dirty="0">
                <a:solidFill>
                  <a:schemeClr val="tx2"/>
                </a:solidFill>
              </a:rPr>
              <a:t>Water safety lesson plans and activity guides to support schools with this </a:t>
            </a:r>
          </a:p>
          <a:p>
            <a:pPr indent="-228600">
              <a:buFont typeface="Arial" panose="020B0604020202020204" pitchFamily="34" charset="0"/>
              <a:buChar char="•"/>
            </a:pPr>
            <a:r>
              <a:rPr lang="en-US" sz="1800" dirty="0">
                <a:solidFill>
                  <a:schemeClr val="tx2"/>
                </a:solidFill>
              </a:rPr>
              <a:t>Focus around Cold Water Shock Prevention and RNLI F-L-O-A-T, helping themselves and others </a:t>
            </a:r>
          </a:p>
          <a:p>
            <a:pPr indent="-228600">
              <a:buFont typeface="Arial" panose="020B0604020202020204" pitchFamily="34" charset="0"/>
              <a:buChar char="•"/>
            </a:pPr>
            <a:r>
              <a:rPr lang="en-US" sz="1800" dirty="0">
                <a:solidFill>
                  <a:schemeClr val="tx2"/>
                </a:solidFill>
              </a:rPr>
              <a:t>Stop and Think, Stay Together, Float Call 999/112</a:t>
            </a:r>
            <a:endParaRPr lang="en-GB" sz="1800" dirty="0">
              <a:solidFill>
                <a:schemeClr val="tx2"/>
              </a:solidFill>
            </a:endParaRPr>
          </a:p>
          <a:p>
            <a:pPr indent="-228600">
              <a:buFont typeface="Arial" panose="020B0604020202020204" pitchFamily="34" charset="0"/>
              <a:buChar char="•"/>
            </a:pPr>
            <a:endParaRPr lang="en-US" sz="1800" dirty="0">
              <a:solidFill>
                <a:schemeClr val="tx2"/>
              </a:solidFill>
            </a:endParaRPr>
          </a:p>
        </p:txBody>
      </p:sp>
    </p:spTree>
    <p:extLst>
      <p:ext uri="{BB962C8B-B14F-4D97-AF65-F5344CB8AC3E}">
        <p14:creationId xmlns:p14="http://schemas.microsoft.com/office/powerpoint/2010/main" val="2005883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59286EFB-2D02-47E6-BD43-7D4548EA0A86}"/>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Wakefield Council Learn to Swim Programme </a:t>
            </a:r>
          </a:p>
        </p:txBody>
      </p:sp>
      <p:sp>
        <p:nvSpPr>
          <p:cNvPr id="4" name="Text Placeholder 3">
            <a:extLst>
              <a:ext uri="{FF2B5EF4-FFF2-40B4-BE49-F238E27FC236}">
                <a16:creationId xmlns:a16="http://schemas.microsoft.com/office/drawing/2014/main" id="{36362A0D-1B71-426C-AA9D-049C3B2C3ACC}"/>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GB" sz="1800" dirty="0">
                <a:solidFill>
                  <a:schemeClr val="tx2"/>
                </a:solidFill>
              </a:rPr>
              <a:t>3 progressive Water safety awards built into the learn to swim programme (Swim England) </a:t>
            </a:r>
          </a:p>
          <a:p>
            <a:pPr indent="-228600">
              <a:buFont typeface="Arial" panose="020B0604020202020204" pitchFamily="34" charset="0"/>
              <a:buChar char="•"/>
            </a:pPr>
            <a:r>
              <a:rPr lang="en-GB" sz="1800" dirty="0">
                <a:solidFill>
                  <a:schemeClr val="tx2"/>
                </a:solidFill>
              </a:rPr>
              <a:t>10 week Scheme of Work. 2 water safety sessions incorporated within this </a:t>
            </a:r>
          </a:p>
          <a:p>
            <a:pPr indent="-228600">
              <a:buFont typeface="Arial" panose="020B0604020202020204" pitchFamily="34" charset="0"/>
              <a:buChar char="•"/>
            </a:pPr>
            <a:r>
              <a:rPr lang="en-GB" sz="1800" dirty="0">
                <a:solidFill>
                  <a:schemeClr val="tx2"/>
                </a:solidFill>
              </a:rPr>
              <a:t>Water safety lesson plans and activity guides to support delivery of this </a:t>
            </a:r>
          </a:p>
          <a:p>
            <a:pPr indent="-228600">
              <a:buFont typeface="Arial" panose="020B0604020202020204" pitchFamily="34" charset="0"/>
              <a:buChar char="•"/>
            </a:pPr>
            <a:r>
              <a:rPr lang="en-US" sz="1800" dirty="0">
                <a:solidFill>
                  <a:schemeClr val="tx2"/>
                </a:solidFill>
              </a:rPr>
              <a:t>Focus around Cold Water Shock Prevention and RNLI F-L-O-A-T, helping themselves and others </a:t>
            </a:r>
          </a:p>
          <a:p>
            <a:pPr indent="-228600">
              <a:buFont typeface="Arial" panose="020B0604020202020204" pitchFamily="34" charset="0"/>
              <a:buChar char="•"/>
            </a:pPr>
            <a:r>
              <a:rPr lang="en-US" sz="1800" dirty="0">
                <a:solidFill>
                  <a:schemeClr val="tx2"/>
                </a:solidFill>
              </a:rPr>
              <a:t>Stop and Think, Stay Together, Float Call 999/112</a:t>
            </a:r>
            <a:endParaRPr lang="en-GB" sz="1800">
              <a:solidFill>
                <a:schemeClr val="tx2"/>
              </a:solidFill>
            </a:endParaRPr>
          </a:p>
          <a:p>
            <a:pPr indent="-228600">
              <a:buFont typeface="Arial" panose="020B0604020202020204" pitchFamily="34" charset="0"/>
              <a:buChar char="•"/>
            </a:pPr>
            <a:r>
              <a:rPr lang="en-GB" sz="1800">
                <a:solidFill>
                  <a:schemeClr val="tx2"/>
                </a:solidFill>
              </a:rPr>
              <a:t>Rookie </a:t>
            </a:r>
            <a:r>
              <a:rPr lang="en-GB" sz="1800" dirty="0">
                <a:solidFill>
                  <a:schemeClr val="tx2"/>
                </a:solidFill>
              </a:rPr>
              <a:t>Lifeguard Programme (Post stage 7)</a:t>
            </a:r>
          </a:p>
          <a:p>
            <a:pPr indent="-228600">
              <a:buFont typeface="Arial" panose="020B0604020202020204" pitchFamily="34" charset="0"/>
              <a:buChar char="•"/>
            </a:pPr>
            <a:endParaRPr lang="en-US" sz="1800" dirty="0">
              <a:solidFill>
                <a:schemeClr val="tx2"/>
              </a:solidFill>
            </a:endParaRPr>
          </a:p>
        </p:txBody>
      </p:sp>
    </p:spTree>
    <p:extLst>
      <p:ext uri="{BB962C8B-B14F-4D97-AF65-F5344CB8AC3E}">
        <p14:creationId xmlns:p14="http://schemas.microsoft.com/office/powerpoint/2010/main" val="2007874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E491C64-3272-4041-8C02-CF42F4375E16}"/>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What Wakefield Council Offer</a:t>
            </a:r>
          </a:p>
        </p:txBody>
      </p:sp>
      <p:sp>
        <p:nvSpPr>
          <p:cNvPr id="4" name="Text Placeholder 3">
            <a:extLst>
              <a:ext uri="{FF2B5EF4-FFF2-40B4-BE49-F238E27FC236}">
                <a16:creationId xmlns:a16="http://schemas.microsoft.com/office/drawing/2014/main" id="{A3E06FD2-F978-4D63-BA15-8B5E096D369C}"/>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US" sz="1800" dirty="0">
                <a:solidFill>
                  <a:schemeClr val="tx2"/>
                </a:solidFill>
              </a:rPr>
              <a:t>Water Safety Assemblies </a:t>
            </a:r>
          </a:p>
          <a:p>
            <a:pPr indent="-228600">
              <a:buFont typeface="Arial" panose="020B0604020202020204" pitchFamily="34" charset="0"/>
              <a:buChar char="•"/>
            </a:pPr>
            <a:r>
              <a:rPr lang="en-US" sz="1800" dirty="0">
                <a:solidFill>
                  <a:schemeClr val="tx2"/>
                </a:solidFill>
              </a:rPr>
              <a:t>Free resources which are handed out to our LTS and School Swimming Lessons </a:t>
            </a:r>
          </a:p>
          <a:p>
            <a:pPr indent="-228600">
              <a:buFont typeface="Arial" panose="020B0604020202020204" pitchFamily="34" charset="0"/>
              <a:buChar char="•"/>
            </a:pPr>
            <a:r>
              <a:rPr lang="en-US" sz="1800" dirty="0">
                <a:solidFill>
                  <a:schemeClr val="tx2"/>
                </a:solidFill>
              </a:rPr>
              <a:t>Bookable Water Safety sessions during school holidays as part of the Aquatics Holiday programme </a:t>
            </a:r>
          </a:p>
          <a:p>
            <a:pPr indent="-228600">
              <a:buFont typeface="Arial" panose="020B0604020202020204" pitchFamily="34" charset="0"/>
              <a:buChar char="•"/>
            </a:pPr>
            <a:r>
              <a:rPr lang="en-US" sz="1800" dirty="0">
                <a:solidFill>
                  <a:schemeClr val="tx2"/>
                </a:solidFill>
              </a:rPr>
              <a:t>Water Safety Advice on website - </a:t>
            </a:r>
            <a:r>
              <a:rPr lang="en-GB" sz="1800" dirty="0">
                <a:hlinkClick r:id="rId3"/>
              </a:rPr>
              <a:t>Water safety - Wakefield Council</a:t>
            </a:r>
            <a:endParaRPr lang="en-GB" sz="1800" dirty="0"/>
          </a:p>
          <a:p>
            <a:pPr indent="-228600">
              <a:buFont typeface="Arial" panose="020B0604020202020204" pitchFamily="34" charset="0"/>
              <a:buChar char="•"/>
            </a:pPr>
            <a:r>
              <a:rPr lang="en-GB" sz="1800" dirty="0">
                <a:solidFill>
                  <a:schemeClr val="tx2"/>
                </a:solidFill>
              </a:rPr>
              <a:t>National recognised Governing bodies to assist with delivery – same message </a:t>
            </a:r>
            <a:endParaRPr lang="en-US" sz="1800" dirty="0">
              <a:solidFill>
                <a:schemeClr val="tx2"/>
              </a:solidFill>
            </a:endParaRPr>
          </a:p>
        </p:txBody>
      </p:sp>
    </p:spTree>
    <p:extLst>
      <p:ext uri="{BB962C8B-B14F-4D97-AF65-F5344CB8AC3E}">
        <p14:creationId xmlns:p14="http://schemas.microsoft.com/office/powerpoint/2010/main" val="1303510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50B3DDD7-D951-433D-A198-547970A17E57}"/>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RLSS Water Safety Resources </a:t>
            </a:r>
          </a:p>
        </p:txBody>
      </p:sp>
      <p:sp>
        <p:nvSpPr>
          <p:cNvPr id="4" name="Text Placeholder 3">
            <a:extLst>
              <a:ext uri="{FF2B5EF4-FFF2-40B4-BE49-F238E27FC236}">
                <a16:creationId xmlns:a16="http://schemas.microsoft.com/office/drawing/2014/main" id="{548F1F96-038C-4090-9DF9-7B6D919C4F7A}"/>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GB" sz="2000" dirty="0">
                <a:hlinkClick r:id="rId3"/>
              </a:rPr>
              <a:t>Water Safety Advice | Royal Life Saving Society UK ( RLSS UK )</a:t>
            </a:r>
            <a:endParaRPr lang="en-GB" sz="2000" dirty="0"/>
          </a:p>
          <a:p>
            <a:pPr indent="-228600">
              <a:buFont typeface="Arial" panose="020B0604020202020204" pitchFamily="34" charset="0"/>
              <a:buChar char="•"/>
            </a:pPr>
            <a:r>
              <a:rPr lang="en-GB" sz="2000" dirty="0">
                <a:solidFill>
                  <a:schemeClr val="tx2"/>
                </a:solidFill>
              </a:rPr>
              <a:t>Water Safety advice for parents and Family </a:t>
            </a:r>
          </a:p>
          <a:p>
            <a:pPr indent="-228600">
              <a:buFont typeface="Arial" panose="020B0604020202020204" pitchFamily="34" charset="0"/>
              <a:buChar char="•"/>
            </a:pPr>
            <a:r>
              <a:rPr lang="en-GB" sz="2000" dirty="0">
                <a:solidFill>
                  <a:schemeClr val="tx2"/>
                </a:solidFill>
              </a:rPr>
              <a:t>Online Learning Lessons</a:t>
            </a:r>
          </a:p>
          <a:p>
            <a:pPr indent="-228600">
              <a:buFont typeface="Arial" panose="020B0604020202020204" pitchFamily="34" charset="0"/>
              <a:buChar char="•"/>
            </a:pPr>
            <a:r>
              <a:rPr lang="en-GB" sz="2000" dirty="0">
                <a:solidFill>
                  <a:schemeClr val="tx2"/>
                </a:solidFill>
              </a:rPr>
              <a:t>Lifesaver and </a:t>
            </a:r>
            <a:r>
              <a:rPr lang="en-GB" sz="2000" dirty="0" err="1">
                <a:solidFill>
                  <a:schemeClr val="tx2"/>
                </a:solidFill>
              </a:rPr>
              <a:t>Lifechanger</a:t>
            </a:r>
            <a:r>
              <a:rPr lang="en-GB" sz="2000" dirty="0">
                <a:solidFill>
                  <a:schemeClr val="tx2"/>
                </a:solidFill>
              </a:rPr>
              <a:t> </a:t>
            </a:r>
          </a:p>
          <a:p>
            <a:pPr indent="-228600">
              <a:buFont typeface="Arial" panose="020B0604020202020204" pitchFamily="34" charset="0"/>
              <a:buChar char="•"/>
            </a:pPr>
            <a:r>
              <a:rPr lang="en-GB" sz="2000" dirty="0">
                <a:solidFill>
                  <a:schemeClr val="tx2"/>
                </a:solidFill>
              </a:rPr>
              <a:t>SEND Resources - </a:t>
            </a:r>
            <a:r>
              <a:rPr lang="en-GB" sz="2000" dirty="0">
                <a:solidFill>
                  <a:schemeClr val="tx2"/>
                </a:solidFill>
                <a:hlinkClick r:id="rId4"/>
              </a:rPr>
              <a:t>https://www.rlss.org.uk/send-resources</a:t>
            </a:r>
            <a:r>
              <a:rPr lang="en-GB" sz="2000" dirty="0">
                <a:solidFill>
                  <a:schemeClr val="tx2"/>
                </a:solidFill>
              </a:rPr>
              <a:t> </a:t>
            </a:r>
          </a:p>
          <a:p>
            <a:pPr indent="-228600">
              <a:buFont typeface="Arial" panose="020B0604020202020204" pitchFamily="34" charset="0"/>
              <a:buChar char="•"/>
            </a:pPr>
            <a:r>
              <a:rPr lang="en-GB" sz="2000" dirty="0">
                <a:solidFill>
                  <a:schemeClr val="tx2"/>
                </a:solidFill>
              </a:rPr>
              <a:t>Water Smart Award</a:t>
            </a:r>
          </a:p>
          <a:p>
            <a:pPr indent="-228600">
              <a:buFont typeface="Arial" panose="020B0604020202020204" pitchFamily="34" charset="0"/>
              <a:buChar char="•"/>
            </a:pPr>
            <a:r>
              <a:rPr lang="en-GB" sz="2000" dirty="0">
                <a:solidFill>
                  <a:schemeClr val="tx2"/>
                </a:solidFill>
              </a:rPr>
              <a:t>National Campaigns </a:t>
            </a:r>
          </a:p>
        </p:txBody>
      </p:sp>
    </p:spTree>
    <p:extLst>
      <p:ext uri="{BB962C8B-B14F-4D97-AF65-F5344CB8AC3E}">
        <p14:creationId xmlns:p14="http://schemas.microsoft.com/office/powerpoint/2010/main" val="3126738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A0B6C5B-73F3-4160-A017-811655DEF46C}"/>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RLSS Drowning Prevention Week </a:t>
            </a:r>
          </a:p>
        </p:txBody>
      </p:sp>
      <p:sp>
        <p:nvSpPr>
          <p:cNvPr id="4" name="Text Placeholder 3">
            <a:extLst>
              <a:ext uri="{FF2B5EF4-FFF2-40B4-BE49-F238E27FC236}">
                <a16:creationId xmlns:a16="http://schemas.microsoft.com/office/drawing/2014/main" id="{6C1BDD88-150C-4E0C-B4D7-998D6956AAEB}"/>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US" sz="1800" dirty="0">
                <a:solidFill>
                  <a:schemeClr val="tx2"/>
                </a:solidFill>
                <a:hlinkClick r:id="rId3"/>
              </a:rPr>
              <a:t>https://www.rlss.org.uk/pages/category/sign-up-for-drowning-prevention-week-2022-resources</a:t>
            </a:r>
            <a:endParaRPr lang="en-US" sz="1800" dirty="0">
              <a:solidFill>
                <a:schemeClr val="tx2"/>
              </a:solidFill>
            </a:endParaRPr>
          </a:p>
          <a:p>
            <a:pPr indent="-228600">
              <a:buFont typeface="Arial" panose="020B0604020202020204" pitchFamily="34" charset="0"/>
              <a:buChar char="•"/>
            </a:pPr>
            <a:r>
              <a:rPr lang="en-GB" sz="1800" dirty="0">
                <a:solidFill>
                  <a:schemeClr val="tx2"/>
                </a:solidFill>
              </a:rPr>
              <a:t>Proactively raise awareness of water safety ahead of a summer outdoors</a:t>
            </a:r>
          </a:p>
          <a:p>
            <a:pPr indent="-228600">
              <a:buFont typeface="Arial" panose="020B0604020202020204" pitchFamily="34" charset="0"/>
              <a:buChar char="•"/>
            </a:pPr>
            <a:r>
              <a:rPr lang="en-GB" sz="1800" dirty="0">
                <a:solidFill>
                  <a:schemeClr val="tx2"/>
                </a:solidFill>
              </a:rPr>
              <a:t>National Event </a:t>
            </a:r>
          </a:p>
          <a:p>
            <a:pPr indent="-228600">
              <a:buFont typeface="Arial" panose="020B0604020202020204" pitchFamily="34" charset="0"/>
              <a:buChar char="•"/>
            </a:pPr>
            <a:r>
              <a:rPr lang="en-GB" sz="1800" dirty="0">
                <a:solidFill>
                  <a:schemeClr val="tx2"/>
                </a:solidFill>
              </a:rPr>
              <a:t>Occurs every year </a:t>
            </a:r>
            <a:endParaRPr lang="en-US" sz="1800" dirty="0">
              <a:solidFill>
                <a:schemeClr val="tx2"/>
              </a:solidFill>
            </a:endParaRPr>
          </a:p>
          <a:p>
            <a:pPr indent="-228600">
              <a:buFont typeface="Arial" panose="020B0604020202020204" pitchFamily="34" charset="0"/>
              <a:buChar char="•"/>
            </a:pPr>
            <a:r>
              <a:rPr lang="en-US" sz="1800" dirty="0">
                <a:solidFill>
                  <a:schemeClr val="tx2"/>
                </a:solidFill>
              </a:rPr>
              <a:t>18 - 25 June 2022</a:t>
            </a:r>
          </a:p>
          <a:p>
            <a:pPr indent="-228600">
              <a:buFont typeface="Arial" panose="020B0604020202020204" pitchFamily="34" charset="0"/>
              <a:buChar char="•"/>
            </a:pPr>
            <a:endParaRPr lang="en-US" sz="1800" dirty="0">
              <a:solidFill>
                <a:schemeClr val="tx2"/>
              </a:solidFill>
            </a:endParaRPr>
          </a:p>
          <a:p>
            <a:pPr indent="-228600">
              <a:buFont typeface="Arial" panose="020B0604020202020204" pitchFamily="34" charset="0"/>
              <a:buChar char="•"/>
            </a:pPr>
            <a:endParaRPr lang="en-US" sz="1800" dirty="0">
              <a:solidFill>
                <a:schemeClr val="tx2"/>
              </a:solidFill>
            </a:endParaRPr>
          </a:p>
          <a:p>
            <a:endParaRPr lang="en-US" sz="1800" dirty="0">
              <a:solidFill>
                <a:schemeClr val="tx2"/>
              </a:solidFill>
            </a:endParaRPr>
          </a:p>
        </p:txBody>
      </p:sp>
    </p:spTree>
    <p:extLst>
      <p:ext uri="{BB962C8B-B14F-4D97-AF65-F5344CB8AC3E}">
        <p14:creationId xmlns:p14="http://schemas.microsoft.com/office/powerpoint/2010/main" val="54127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B6C5B-73F3-4160-A017-811655DEF46C}"/>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RNLI</a:t>
            </a:r>
          </a:p>
        </p:txBody>
      </p:sp>
      <p:sp>
        <p:nvSpPr>
          <p:cNvPr id="4" name="Text Placeholder 3">
            <a:extLst>
              <a:ext uri="{FF2B5EF4-FFF2-40B4-BE49-F238E27FC236}">
                <a16:creationId xmlns:a16="http://schemas.microsoft.com/office/drawing/2014/main" id="{6C1BDD88-150C-4E0C-B4D7-998D6956AAEB}"/>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endParaRPr lang="en-US" sz="1800" dirty="0">
              <a:solidFill>
                <a:schemeClr val="tx2"/>
              </a:solidFill>
            </a:endParaRPr>
          </a:p>
          <a:p>
            <a:pPr indent="-228600">
              <a:buFont typeface="Arial" panose="020B0604020202020204" pitchFamily="34" charset="0"/>
              <a:buChar char="•"/>
            </a:pPr>
            <a:r>
              <a:rPr lang="en-GB" sz="2000" dirty="0">
                <a:hlinkClick r:id="rId3"/>
              </a:rPr>
              <a:t>Float To Live – What To Do In An Emergency – RNLI</a:t>
            </a:r>
            <a:endParaRPr lang="en-US" sz="1800" dirty="0">
              <a:solidFill>
                <a:schemeClr val="tx2"/>
              </a:solidFill>
            </a:endParaRPr>
          </a:p>
          <a:p>
            <a:pPr indent="-228600">
              <a:buFont typeface="Arial" panose="020B0604020202020204" pitchFamily="34" charset="0"/>
              <a:buChar char="•"/>
            </a:pPr>
            <a:r>
              <a:rPr lang="en-US" sz="1800" dirty="0">
                <a:solidFill>
                  <a:schemeClr val="tx2"/>
                </a:solidFill>
              </a:rPr>
              <a:t>FLOAT TO LIVE</a:t>
            </a:r>
          </a:p>
          <a:p>
            <a:pPr indent="-228600">
              <a:buFont typeface="Arial" panose="020B0604020202020204" pitchFamily="34" charset="0"/>
              <a:buChar char="•"/>
            </a:pPr>
            <a:r>
              <a:rPr lang="en-US" sz="1800" dirty="0">
                <a:solidFill>
                  <a:schemeClr val="tx2"/>
                </a:solidFill>
              </a:rPr>
              <a:t>Cold Water Shock</a:t>
            </a:r>
          </a:p>
          <a:p>
            <a:pPr indent="-228600">
              <a:buFont typeface="Arial" panose="020B0604020202020204" pitchFamily="34" charset="0"/>
              <a:buChar char="•"/>
            </a:pPr>
            <a:r>
              <a:rPr lang="en-US" sz="1800" dirty="0">
                <a:solidFill>
                  <a:schemeClr val="tx2"/>
                </a:solidFill>
              </a:rPr>
              <a:t>Taking a Risk and Decision Making Information </a:t>
            </a:r>
          </a:p>
          <a:p>
            <a:pPr indent="-228600">
              <a:buFont typeface="Arial" panose="020B0604020202020204" pitchFamily="34" charset="0"/>
              <a:buChar char="•"/>
            </a:pPr>
            <a:r>
              <a:rPr lang="en-US" sz="1800" dirty="0">
                <a:solidFill>
                  <a:schemeClr val="tx2"/>
                </a:solidFill>
              </a:rPr>
              <a:t>Educational Resources </a:t>
            </a:r>
          </a:p>
          <a:p>
            <a:pPr indent="-228600">
              <a:buFont typeface="Arial" panose="020B0604020202020204" pitchFamily="34" charset="0"/>
              <a:buChar char="•"/>
            </a:pPr>
            <a:r>
              <a:rPr lang="en-US" sz="1800" dirty="0">
                <a:solidFill>
                  <a:schemeClr val="tx2"/>
                </a:solidFill>
              </a:rPr>
              <a:t>Activity Sheets and Posters</a:t>
            </a:r>
          </a:p>
          <a:p>
            <a:pPr indent="-228600">
              <a:buFont typeface="Arial" panose="020B0604020202020204" pitchFamily="34" charset="0"/>
              <a:buChar char="•"/>
            </a:pPr>
            <a:r>
              <a:rPr lang="en-US" sz="1800" dirty="0">
                <a:solidFill>
                  <a:schemeClr val="tx2"/>
                </a:solidFill>
              </a:rPr>
              <a:t>Online Videos</a:t>
            </a:r>
          </a:p>
          <a:p>
            <a:pPr indent="-228600">
              <a:buFont typeface="Arial" panose="020B0604020202020204" pitchFamily="34" charset="0"/>
              <a:buChar char="•"/>
            </a:pPr>
            <a:r>
              <a:rPr lang="en-US" sz="1800" dirty="0">
                <a:solidFill>
                  <a:schemeClr val="tx2"/>
                </a:solidFill>
              </a:rPr>
              <a:t>Online Learning Free Water Safety Workshops </a:t>
            </a:r>
          </a:p>
          <a:p>
            <a:pPr lvl="1" indent="-228600">
              <a:buFont typeface="Arial" panose="020B0604020202020204" pitchFamily="34" charset="0"/>
              <a:buChar char="•"/>
            </a:pPr>
            <a:endParaRPr lang="en-US" sz="1600" dirty="0">
              <a:solidFill>
                <a:schemeClr val="tx2"/>
              </a:solidFill>
            </a:endParaRPr>
          </a:p>
          <a:p>
            <a:pPr indent="-228600">
              <a:buFont typeface="Arial" panose="020B0604020202020204" pitchFamily="34" charset="0"/>
              <a:buChar char="•"/>
            </a:pPr>
            <a:endParaRPr lang="en-US" sz="1800" dirty="0">
              <a:solidFill>
                <a:schemeClr val="tx2"/>
              </a:solidFill>
            </a:endParaRPr>
          </a:p>
          <a:p>
            <a:pPr indent="-228600">
              <a:buFont typeface="Arial" panose="020B0604020202020204" pitchFamily="34" charset="0"/>
              <a:buChar char="•"/>
            </a:pPr>
            <a:endParaRPr lang="en-US" sz="1800" dirty="0">
              <a:solidFill>
                <a:schemeClr val="tx2"/>
              </a:solidFill>
            </a:endParaRPr>
          </a:p>
          <a:p>
            <a:endParaRPr lang="en-US" sz="1800" dirty="0">
              <a:solidFill>
                <a:schemeClr val="tx2"/>
              </a:solidFill>
            </a:endParaRPr>
          </a:p>
        </p:txBody>
      </p:sp>
    </p:spTree>
    <p:extLst>
      <p:ext uri="{BB962C8B-B14F-4D97-AF65-F5344CB8AC3E}">
        <p14:creationId xmlns:p14="http://schemas.microsoft.com/office/powerpoint/2010/main" val="1461282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4610BA6A-73EA-4A68-B9C6-E697776369C1}"/>
              </a:ext>
            </a:extLst>
          </p:cNvPr>
          <p:cNvSpPr>
            <a:spLocks noGrp="1"/>
          </p:cNvSpPr>
          <p:nvPr>
            <p:ph type="title"/>
          </p:nvPr>
        </p:nvSpPr>
        <p:spPr>
          <a:xfrm>
            <a:off x="640080" y="1243013"/>
            <a:ext cx="3855720" cy="4371974"/>
          </a:xfrm>
        </p:spPr>
        <p:txBody>
          <a:bodyPr vert="horz" lIns="91440" tIns="45720" rIns="91440" bIns="45720" rtlCol="0" anchor="ctr">
            <a:normAutofit/>
          </a:bodyPr>
          <a:lstStyle/>
          <a:p>
            <a:r>
              <a:rPr lang="en-US" sz="3600" kern="1200" dirty="0">
                <a:solidFill>
                  <a:schemeClr val="tx2"/>
                </a:solidFill>
                <a:latin typeface="+mj-lt"/>
                <a:ea typeface="+mj-ea"/>
                <a:cs typeface="+mj-cs"/>
              </a:rPr>
              <a:t>Canal River Trust Resources </a:t>
            </a:r>
          </a:p>
        </p:txBody>
      </p:sp>
      <p:sp>
        <p:nvSpPr>
          <p:cNvPr id="4" name="Text Placeholder 3">
            <a:extLst>
              <a:ext uri="{FF2B5EF4-FFF2-40B4-BE49-F238E27FC236}">
                <a16:creationId xmlns:a16="http://schemas.microsoft.com/office/drawing/2014/main" id="{5A239D49-CD87-4CC2-836A-D6E2EC3E7C61}"/>
              </a:ext>
            </a:extLst>
          </p:cNvPr>
          <p:cNvSpPr>
            <a:spLocks noGrp="1"/>
          </p:cNvSpPr>
          <p:nvPr>
            <p:ph type="body" sz="half" idx="2"/>
          </p:nvPr>
        </p:nvSpPr>
        <p:spPr>
          <a:xfrm>
            <a:off x="6172200" y="804672"/>
            <a:ext cx="5221224" cy="5230368"/>
          </a:xfrm>
        </p:spPr>
        <p:txBody>
          <a:bodyPr vert="horz" lIns="91440" tIns="45720" rIns="91440" bIns="45720" rtlCol="0" anchor="ctr">
            <a:normAutofit/>
          </a:bodyPr>
          <a:lstStyle/>
          <a:p>
            <a:pPr indent="-228600">
              <a:buFont typeface="Arial" panose="020B0604020202020204" pitchFamily="34" charset="0"/>
              <a:buChar char="•"/>
            </a:pPr>
            <a:r>
              <a:rPr lang="en-US" sz="1800" dirty="0">
                <a:solidFill>
                  <a:schemeClr val="tx2"/>
                </a:solidFill>
                <a:hlinkClick r:id="rId3"/>
              </a:rPr>
              <a:t>https://canalrivertrust.org.uk/explorers/water-safety</a:t>
            </a:r>
            <a:endParaRPr lang="en-US" sz="1800" dirty="0">
              <a:solidFill>
                <a:schemeClr val="tx2"/>
              </a:solidFill>
            </a:endParaRPr>
          </a:p>
          <a:p>
            <a:pPr indent="-228600">
              <a:buFont typeface="Arial" panose="020B0604020202020204" pitchFamily="34" charset="0"/>
              <a:buChar char="•"/>
            </a:pPr>
            <a:r>
              <a:rPr lang="en-US" sz="1800" dirty="0">
                <a:solidFill>
                  <a:schemeClr val="tx2"/>
                </a:solidFill>
              </a:rPr>
              <a:t>Virtual Water Safety Workshops</a:t>
            </a:r>
          </a:p>
          <a:p>
            <a:pPr indent="-228600">
              <a:buFont typeface="Arial" panose="020B0604020202020204" pitchFamily="34" charset="0"/>
              <a:buChar char="•"/>
            </a:pPr>
            <a:r>
              <a:rPr lang="en-US" sz="1800" dirty="0">
                <a:solidFill>
                  <a:schemeClr val="tx2"/>
                </a:solidFill>
              </a:rPr>
              <a:t>Water Safety Learning Bundle </a:t>
            </a:r>
          </a:p>
          <a:p>
            <a:pPr indent="-228600">
              <a:buFont typeface="Arial" panose="020B0604020202020204" pitchFamily="34" charset="0"/>
              <a:buChar char="•"/>
            </a:pPr>
            <a:r>
              <a:rPr lang="en-US" sz="1800" dirty="0">
                <a:solidFill>
                  <a:schemeClr val="tx2"/>
                </a:solidFill>
              </a:rPr>
              <a:t>Challenges / Quiz</a:t>
            </a:r>
          </a:p>
          <a:p>
            <a:pPr indent="-228600">
              <a:buFont typeface="Arial" panose="020B0604020202020204" pitchFamily="34" charset="0"/>
              <a:buChar char="•"/>
            </a:pPr>
            <a:r>
              <a:rPr lang="en-US" sz="1800" dirty="0">
                <a:solidFill>
                  <a:schemeClr val="tx2"/>
                </a:solidFill>
              </a:rPr>
              <a:t>Free Water Safety Assemblies </a:t>
            </a:r>
          </a:p>
          <a:p>
            <a:pPr indent="-228600">
              <a:buFont typeface="Arial" panose="020B0604020202020204" pitchFamily="34" charset="0"/>
              <a:buChar char="•"/>
            </a:pPr>
            <a:r>
              <a:rPr lang="en-US" sz="1800" dirty="0">
                <a:solidFill>
                  <a:schemeClr val="tx2"/>
                </a:solidFill>
              </a:rPr>
              <a:t>Water Safety Posters</a:t>
            </a:r>
          </a:p>
          <a:p>
            <a:pPr indent="-228600">
              <a:buFont typeface="Arial" panose="020B0604020202020204" pitchFamily="34" charset="0"/>
              <a:buChar char="•"/>
            </a:pPr>
            <a:r>
              <a:rPr lang="en-US" sz="1800" dirty="0">
                <a:solidFill>
                  <a:schemeClr val="tx2"/>
                </a:solidFill>
              </a:rPr>
              <a:t>Free Water Safety Booklets </a:t>
            </a:r>
          </a:p>
        </p:txBody>
      </p:sp>
    </p:spTree>
    <p:extLst>
      <p:ext uri="{BB962C8B-B14F-4D97-AF65-F5344CB8AC3E}">
        <p14:creationId xmlns:p14="http://schemas.microsoft.com/office/powerpoint/2010/main" val="3901405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1137</Words>
  <Application>Microsoft Office PowerPoint</Application>
  <PresentationFormat>Widescreen</PresentationFormat>
  <Paragraphs>144</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Water Safety Resources </vt:lpstr>
      <vt:lpstr>Wakefield Council School Swimming and Water Safety Programme </vt:lpstr>
      <vt:lpstr>Wakefield Council Learn to Swim Programme </vt:lpstr>
      <vt:lpstr>What Wakefield Council Offer</vt:lpstr>
      <vt:lpstr>RLSS Water Safety Resources </vt:lpstr>
      <vt:lpstr>RLSS Drowning Prevention Week </vt:lpstr>
      <vt:lpstr>RNLI</vt:lpstr>
      <vt:lpstr>Canal River Trust 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Safety Resources</dc:title>
  <dc:creator>Smales, Alice</dc:creator>
  <cp:lastModifiedBy>Till, Kerry</cp:lastModifiedBy>
  <cp:revision>18</cp:revision>
  <dcterms:created xsi:type="dcterms:W3CDTF">2022-06-10T08:17:29Z</dcterms:created>
  <dcterms:modified xsi:type="dcterms:W3CDTF">2022-08-04T08:05:09Z</dcterms:modified>
</cp:coreProperties>
</file>