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9" r:id="rId4"/>
  </p:sldMasterIdLst>
  <p:notesMasterIdLst>
    <p:notesMasterId r:id="rId23"/>
  </p:notesMasterIdLst>
  <p:handoutMasterIdLst>
    <p:handoutMasterId r:id="rId24"/>
  </p:handoutMasterIdLst>
  <p:sldIdLst>
    <p:sldId id="256" r:id="rId5"/>
    <p:sldId id="257" r:id="rId6"/>
    <p:sldId id="258" r:id="rId7"/>
    <p:sldId id="260" r:id="rId8"/>
    <p:sldId id="262" r:id="rId9"/>
    <p:sldId id="26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66" r:id="rId20"/>
    <p:sldId id="273" r:id="rId21"/>
    <p:sldId id="26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0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ustomXml" Target="../customXml/item4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596CE-5BB6-481D-A671-5492A04BF8F7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54C6D-FBA4-4069-84BF-9400A7B5A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532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8EB16-1265-4AE3-824A-0917E6EA16BB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9DBFB-667B-41CD-A3FF-BAEF392E43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259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A42DF49-3E36-4570-A48C-20009BFAA163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04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FD70-CD1C-405C-9DA6-ECBC92191D4F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42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244-7B7F-4F3B-9F6A-AA747437FD8F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60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92E1-E3E1-49E2-A6AB-D0648FF91511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266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126-18D4-437D-9B0A-55A8C173C64E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24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49F98-EC12-4AEA-B27C-5AFF5931D97B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245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00465-7332-40FC-B229-42DDB38751F4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176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5728-1BF2-423E-AA18-45639BCE7BBE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3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6C591-4584-4D74-BE9D-D5619D0ABFDF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33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ABB2F-A336-4BFA-AF20-410F35B45BF1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170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59FE-0B9B-45A0-8979-1CD772996DAB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250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44B0-4C2E-42AB-BA82-3254971388A3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9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AFF95-0F0A-4470-A197-7A6038B02A8E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B402-36B8-49DA-BEA2-CE8D53D975D3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12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064F-CBFC-40E1-85A4-6FBB5F969A3E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0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B27A-99D7-4B9E-8142-0CF399075E6B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22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C861-7CDC-45A8-AFAE-AE540B1FA23B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2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47EC2-CF77-4367-B108-2E7CBCCFD5B0}" type="datetime1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OFFICIAL - WEST YORKSHIRE POLICE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79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XC.PIPaccess@westyorkshire.pnn.police.uk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shopgarth.com/ilearn/670PolicePartnershipIntelligencePortal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jpg@01D3ACC2.7A9E647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Partnership intelligence portal (PIP)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West </a:t>
            </a:r>
            <a:r>
              <a:rPr lang="en-GB" dirty="0"/>
              <a:t>Yorkshire </a:t>
            </a:r>
            <a:r>
              <a:rPr lang="en-GB" dirty="0" smtClean="0"/>
              <a:t>police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544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065" y="299357"/>
            <a:ext cx="6410902" cy="5949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843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100" y="397328"/>
            <a:ext cx="6108589" cy="5668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98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939" y="737961"/>
            <a:ext cx="7101368" cy="5145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141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666" y="253545"/>
            <a:ext cx="6921667" cy="599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39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781" y="1480911"/>
            <a:ext cx="7013882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56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30" y="320903"/>
            <a:ext cx="4080555" cy="606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890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333279"/>
            <a:ext cx="9905998" cy="1478570"/>
          </a:xfrm>
        </p:spPr>
        <p:txBody>
          <a:bodyPr/>
          <a:lstStyle/>
          <a:p>
            <a:r>
              <a:rPr lang="en-GB" dirty="0"/>
              <a:t>What do we do with your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468" y="1502793"/>
            <a:ext cx="5651274" cy="43054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</a:t>
            </a:r>
            <a:r>
              <a:rPr lang="en-GB" u="sng" dirty="0"/>
              <a:t>Central Intelligence Unit </a:t>
            </a:r>
            <a:r>
              <a:rPr lang="en-GB" dirty="0"/>
              <a:t>assesses, evaluates and processes the information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Any “actionable” or “developmental” intelligence is tasked to the local </a:t>
            </a:r>
            <a:r>
              <a:rPr lang="en-GB" u="sng" dirty="0"/>
              <a:t>District Intelligence Unit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Possible further tasking to other local District Police departments, e.g. </a:t>
            </a:r>
            <a:r>
              <a:rPr lang="en-GB" u="sng" dirty="0"/>
              <a:t>Safeguarding</a:t>
            </a:r>
            <a:r>
              <a:rPr lang="en-GB" dirty="0"/>
              <a:t> or </a:t>
            </a:r>
            <a:r>
              <a:rPr lang="en-GB" u="sng" dirty="0"/>
              <a:t>Neighbourhood Policing Teams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6742" y="1502794"/>
            <a:ext cx="5005576" cy="467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55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request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19324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Email:</a:t>
            </a:r>
          </a:p>
          <a:p>
            <a:pPr marL="0" indent="0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>
                <a:hlinkClick r:id="rId2"/>
              </a:rPr>
              <a:t>XC.PIPaccess@westyorkshire.pnn.police.uk</a:t>
            </a:r>
            <a:endParaRPr lang="en-GB" sz="32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3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Useful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2006371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Video demonstration of the Partnership Intelligence Portal: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https://www.bishopgarth.com/ilearn/670PolicePartnershipIntelligencePortal/index.html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3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181205"/>
            <a:ext cx="9905998" cy="1478570"/>
          </a:xfrm>
        </p:spPr>
        <p:txBody>
          <a:bodyPr/>
          <a:lstStyle/>
          <a:p>
            <a:r>
              <a:rPr lang="en-GB" dirty="0"/>
              <a:t>Partnership intelligence portal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2092036"/>
            <a:ext cx="9905999" cy="36055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/>
              <a:t>It is a web based system giving partner’s direct access to submit intelligence to the heart of West Yorkshire Police Intelligence function</a:t>
            </a:r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r>
              <a:rPr lang="en-GB" sz="2800" dirty="0"/>
              <a:t>To submit the information that is routinely gathered by partners during the course of their normal duties</a:t>
            </a:r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OFFICIAL - WEST YORKSHIRE POLICE</a:t>
            </a:r>
          </a:p>
        </p:txBody>
      </p:sp>
    </p:spTree>
    <p:extLst>
      <p:ext uri="{BB962C8B-B14F-4D97-AF65-F5344CB8AC3E}">
        <p14:creationId xmlns:p14="http://schemas.microsoft.com/office/powerpoint/2010/main" val="235848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Its not designed to: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435" y="1979720"/>
            <a:ext cx="11050588" cy="3541714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GB" sz="2800" dirty="0"/>
              <a:t>Replace any current referral/reporting mechanisms already in place</a:t>
            </a:r>
          </a:p>
          <a:p>
            <a:pPr>
              <a:lnSpc>
                <a:spcPct val="200000"/>
              </a:lnSpc>
            </a:pPr>
            <a:r>
              <a:rPr lang="en-GB" sz="2800" dirty="0"/>
              <a:t>Crime reporting</a:t>
            </a:r>
          </a:p>
          <a:p>
            <a:pPr>
              <a:lnSpc>
                <a:spcPct val="200000"/>
              </a:lnSpc>
            </a:pPr>
            <a:r>
              <a:rPr lang="en-GB" sz="2800" dirty="0"/>
              <a:t>Or report anything that needs an urgent Police response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58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385762"/>
            <a:ext cx="9905998" cy="1478570"/>
          </a:xfrm>
        </p:spPr>
        <p:txBody>
          <a:bodyPr/>
          <a:lstStyle/>
          <a:p>
            <a:r>
              <a:rPr lang="en-GB" dirty="0"/>
              <a:t>Who can access the portal?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29047"/>
            <a:ext cx="9905999" cy="4062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/>
              <a:t>Any partner/organisation can be considered for access to the portal, such as: </a:t>
            </a:r>
          </a:p>
          <a:p>
            <a:pPr marL="0" indent="0">
              <a:buNone/>
            </a:pPr>
            <a:endParaRPr lang="en-GB" sz="2600" dirty="0"/>
          </a:p>
          <a:p>
            <a:pPr marL="0" indent="0" algn="ctr">
              <a:buNone/>
            </a:pPr>
            <a:r>
              <a:rPr lang="en-GB" sz="2600" dirty="0"/>
              <a:t>Local government, 3</a:t>
            </a:r>
            <a:r>
              <a:rPr lang="en-GB" sz="2600" baseline="30000" dirty="0"/>
              <a:t>rd</a:t>
            </a:r>
            <a:r>
              <a:rPr lang="en-GB" sz="2600" dirty="0"/>
              <a:t> sector, Health, Emergency Services, Education, Justice System, Environmental, Housing, Charities, Commercial Businesses, Utility Companies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27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can access the portal?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Each organisation can be given one account, or;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Multiple accounts for different </a:t>
            </a:r>
            <a:r>
              <a:rPr lang="en-GB" dirty="0" err="1"/>
              <a:t>depts</a:t>
            </a:r>
            <a:r>
              <a:rPr lang="en-GB" dirty="0"/>
              <a:t>/teams.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You decide who will be allowed to access &amp; submit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7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Portal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12384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https://www.westyorkshire.police.uk/form/intel-submissions-form-check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711" y="2369689"/>
            <a:ext cx="5727700" cy="397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cid:image001.jpg@01D3ACC2.7A9E647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011" y="3483241"/>
            <a:ext cx="27051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436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566" y="618518"/>
            <a:ext cx="7995340" cy="51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6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5844" y="566511"/>
            <a:ext cx="6646862" cy="513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118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 - WEST YORKSHIRE POLICE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749" y="503769"/>
            <a:ext cx="5781942" cy="604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503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TaxHTField0 xmlns="3bc4ffac-db66-4629-a2a4-198b68680464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Communications</TermName>
          <TermId xmlns="http://schemas.microsoft.com/office/infopath/2007/PartnerControls">4c906c45-83f9-4928-ac9c-fc6b37e5a634</TermId>
        </TermInfo>
      </Terms>
    </TeamTaxHTField0>
    <TaxCatchAll xmlns="3bc4ffac-db66-4629-a2a4-198b68680464">
      <Value>2</Value>
      <Value>1</Value>
    </TaxCatchAll>
    <ClassificationTaxHTField0 xmlns="3bc4ffac-db66-4629-a2a4-198b68680464">
      <Terms xmlns="http://schemas.microsoft.com/office/infopath/2007/PartnerControls"/>
    </ClassificationTaxHTField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36731D14646C4F9005BC619827E56B" ma:contentTypeVersion="0" ma:contentTypeDescription="Create a new document." ma:contentTypeScope="" ma:versionID="426033db39df5f29f7c980b03111645d">
  <xsd:schema xmlns:xsd="http://www.w3.org/2001/XMLSchema" xmlns:xs="http://www.w3.org/2001/XMLSchema" xmlns:p="http://schemas.microsoft.com/office/2006/metadata/properties" xmlns:ns2="3bc4ffac-db66-4629-a2a4-198b68680464" targetNamespace="http://schemas.microsoft.com/office/2006/metadata/properties" ma:root="true" ma:fieldsID="da20fb223de41422793d8b3302e532df" ns2:_="">
    <xsd:import namespace="3bc4ffac-db66-4629-a2a4-198b68680464"/>
    <xsd:element name="properties">
      <xsd:complexType>
        <xsd:sequence>
          <xsd:element name="documentManagement">
            <xsd:complexType>
              <xsd:all>
                <xsd:element ref="ns2:ClassificationTaxHTField0" minOccurs="0"/>
                <xsd:element ref="ns2:TaxCatchAll" minOccurs="0"/>
                <xsd:element ref="ns2:TaxCatchAllLabel" minOccurs="0"/>
                <xsd:element ref="ns2:Team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c4ffac-db66-4629-a2a4-198b68680464" elementFormDefault="qualified">
    <xsd:import namespace="http://schemas.microsoft.com/office/2006/documentManagement/types"/>
    <xsd:import namespace="http://schemas.microsoft.com/office/infopath/2007/PartnerControls"/>
    <xsd:element name="ClassificationTaxHTField0" ma:index="8" ma:taxonomy="true" ma:internalName="ClassificationTaxHTField0" ma:taxonomyFieldName="Classification" ma:displayName="Classification" ma:default="2;#Management;Corporate communication|e3096edd-eb3b-430d-b24e-6f0d09dae18e" ma:fieldId="{19494d79-bf9d-4552-918b-02870678aabd}" ma:sspId="09e6b2a5-9911-436b-be0b-29583905b62b" ma:termSetId="951b0fb9-a83f-45b8-9f91-c86fdc52d85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dbce5d56-fd2f-464f-a489-38bb83fe6e76}" ma:internalName="TaxCatchAll" ma:showField="CatchAllData" ma:web="c1bc070d-397d-4e72-b96a-248b552af0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dbce5d56-fd2f-464f-a489-38bb83fe6e76}" ma:internalName="TaxCatchAllLabel" ma:readOnly="true" ma:showField="CatchAllDataLabel" ma:web="c1bc070d-397d-4e72-b96a-248b552af0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amTaxHTField0" ma:index="12" ma:taxonomy="true" ma:internalName="TeamTaxHTField0" ma:taxonomyFieldName="Team" ma:displayName="Team" ma:default="1;#Corporate Communications|4c906c45-83f9-4928-ac9c-fc6b37e5a634" ma:fieldId="{2927cad6-1ed1-4d21-8d47-2b1091ad3ead}" ma:sspId="09e6b2a5-9911-436b-be0b-29583905b62b" ma:termSetId="e61e59da-7bd7-434d-a2a9-0bc14705936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09e6b2a5-9911-436b-be0b-29583905b62b" ContentTypeId="0x0101" PreviousValue="false"/>
</file>

<file path=customXml/itemProps1.xml><?xml version="1.0" encoding="utf-8"?>
<ds:datastoreItem xmlns:ds="http://schemas.openxmlformats.org/officeDocument/2006/customXml" ds:itemID="{383C3058-4A8B-4D0D-BCB8-68DAC51F80F3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1CEA15B-6FBB-456B-9C87-8C24F0637C8C}"/>
</file>

<file path=customXml/itemProps3.xml><?xml version="1.0" encoding="utf-8"?>
<ds:datastoreItem xmlns:ds="http://schemas.openxmlformats.org/officeDocument/2006/customXml" ds:itemID="{94CD9CE0-329B-4EC6-A19D-60F17420AFF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111EC35-F71F-4412-912D-090B40CB4199}"/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676</TotalTime>
  <Words>316</Words>
  <Application>Microsoft Office PowerPoint</Application>
  <PresentationFormat>Widescreen</PresentationFormat>
  <Paragraphs>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Tw Cen MT</vt:lpstr>
      <vt:lpstr>Circuit</vt:lpstr>
      <vt:lpstr>Partnership intelligence portal (PIP)</vt:lpstr>
      <vt:lpstr>Partnership intelligence portal</vt:lpstr>
      <vt:lpstr>Its not designed to:</vt:lpstr>
      <vt:lpstr>Who can access the portal?</vt:lpstr>
      <vt:lpstr>Who can access the portal?</vt:lpstr>
      <vt:lpstr>Portal demo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do we do with your information</vt:lpstr>
      <vt:lpstr>How to request access</vt:lpstr>
      <vt:lpstr>Useful information</vt:lpstr>
    </vt:vector>
  </TitlesOfParts>
  <Company>West Yorkshire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Partnership intelligence portal (PIP)</dc:title>
  <dc:creator>Harper, Abigail</dc:creator>
  <cp:lastModifiedBy>Schofield, Michelle</cp:lastModifiedBy>
  <cp:revision>45</cp:revision>
  <dcterms:created xsi:type="dcterms:W3CDTF">2019-02-26T09:47:17Z</dcterms:created>
  <dcterms:modified xsi:type="dcterms:W3CDTF">2021-05-26T11:31:50Z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0x0101002B36731D14646C4F9005BC619827E56B</vt:lpwstr>
  </property>
  <property fmtid="{D5CDD505-2E9C-101B-9397-08002B2CF9AE}" pid="3" name="MSIP_Label_159e5fe0-93b7-4e24-83b8-c0737a05597a_Enabled">
    <vt:lpwstr>true</vt:lpwstr>
  </property>
  <property fmtid="{D5CDD505-2E9C-101B-9397-08002B2CF9AE}" pid="4" name="MSIP_Label_159e5fe0-93b7-4e24-83b8-c0737a05597a_SetDate">
    <vt:lpwstr>2021-04-19T12:18:52Z</vt:lpwstr>
  </property>
  <property fmtid="{D5CDD505-2E9C-101B-9397-08002B2CF9AE}" pid="5" name="MSIP_Label_159e5fe0-93b7-4e24-83b8-c0737a05597a_Method">
    <vt:lpwstr>Standard</vt:lpwstr>
  </property>
  <property fmtid="{D5CDD505-2E9C-101B-9397-08002B2CF9AE}" pid="6" name="MSIP_Label_159e5fe0-93b7-4e24-83b8-c0737a05597a_Name">
    <vt:lpwstr>159e5fe0-93b7-4e24-83b8-c0737a05597a</vt:lpwstr>
  </property>
  <property fmtid="{D5CDD505-2E9C-101B-9397-08002B2CF9AE}" pid="7" name="MSIP_Label_159e5fe0-93b7-4e24-83b8-c0737a05597a_SiteId">
    <vt:lpwstr>681f7310-2191-469b-8ea0-f76b4a7f699f</vt:lpwstr>
  </property>
  <property fmtid="{D5CDD505-2E9C-101B-9397-08002B2CF9AE}" pid="8" name="MSIP_Label_159e5fe0-93b7-4e24-83b8-c0737a05597a_ActionId">
    <vt:lpwstr>37c98791-dc49-4cce-85e9-9bad4c9d5cf4</vt:lpwstr>
  </property>
  <property fmtid="{D5CDD505-2E9C-101B-9397-08002B2CF9AE}" pid="9" name="MSIP_Label_159e5fe0-93b7-4e24-83b8-c0737a05597a_ContentBits">
    <vt:lpwstr>0</vt:lpwstr>
  </property>
  <property fmtid="{D5CDD505-2E9C-101B-9397-08002B2CF9AE}" pid="10" name="Classification">
    <vt:lpwstr>2;#Management;Corporate communication|e3096edd-eb3b-430d-b24e-6f0d09dae18e</vt:lpwstr>
  </property>
  <property fmtid="{D5CDD505-2E9C-101B-9397-08002B2CF9AE}" pid="11" name="Team">
    <vt:lpwstr>1;#Corporate Communications|4c906c45-83f9-4928-ac9c-fc6b37e5a634</vt:lpwstr>
  </property>
</Properties>
</file>