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3" r:id="rId5"/>
  </p:sldMasterIdLst>
  <p:notesMasterIdLst>
    <p:notesMasterId r:id="rId15"/>
  </p:notesMasterIdLst>
  <p:sldIdLst>
    <p:sldId id="256" r:id="rId6"/>
    <p:sldId id="427" r:id="rId7"/>
    <p:sldId id="384" r:id="rId8"/>
    <p:sldId id="919" r:id="rId9"/>
    <p:sldId id="926" r:id="rId10"/>
    <p:sldId id="920" r:id="rId11"/>
    <p:sldId id="921" r:id="rId12"/>
    <p:sldId id="922" r:id="rId13"/>
    <p:sldId id="92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BC8DC25-26FC-4F5C-8248-339AC4471F24}">
          <p14:sldIdLst>
            <p14:sldId id="256"/>
            <p14:sldId id="427"/>
            <p14:sldId id="384"/>
            <p14:sldId id="919"/>
            <p14:sldId id="926"/>
            <p14:sldId id="920"/>
            <p14:sldId id="921"/>
            <p14:sldId id="922"/>
            <p14:sldId id="92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19"/>
    <p:restoredTop sz="94694"/>
  </p:normalViewPr>
  <p:slideViewPr>
    <p:cSldViewPr snapToGrid="0" snapToObjects="1">
      <p:cViewPr varScale="1">
        <p:scale>
          <a:sx n="70" d="100"/>
          <a:sy n="70" d="100"/>
        </p:scale>
        <p:origin x="1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78B3F4-ABB5-4101-AE97-10B43582FB8B}" type="datetimeFigureOut">
              <a:rPr lang="en-GB" smtClean="0"/>
              <a:t>12/08/2025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669AE8-E501-41EB-BED2-0D3F846B9817}" type="slidenum">
              <a:rPr lang="en-GB" smtClean="0"/>
              <a:t>‹#›</a:t>
            </a:fld>
            <a:endParaRPr lang="en-GB"/>
          </a:p>
        </p:txBody>
      </p:sp>
    </p:spTree>
    <p:extLst>
      <p:ext uri="{BB962C8B-B14F-4D97-AF65-F5344CB8AC3E}">
        <p14:creationId xmlns:p14="http://schemas.microsoft.com/office/powerpoint/2010/main" val="2555076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A669AE8-E501-41EB-BED2-0D3F846B9817}" type="slidenum">
              <a:rPr lang="en-GB" smtClean="0"/>
              <a:t>1</a:t>
            </a:fld>
            <a:endParaRPr lang="en-GB"/>
          </a:p>
        </p:txBody>
      </p:sp>
    </p:spTree>
    <p:extLst>
      <p:ext uri="{BB962C8B-B14F-4D97-AF65-F5344CB8AC3E}">
        <p14:creationId xmlns:p14="http://schemas.microsoft.com/office/powerpoint/2010/main" val="1035234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CP title slid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71D7AF0-0FC5-4F80-903C-0197C739AE14}"/>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GB" dirty="0"/>
              <a:t>Click to edit Master title style</a:t>
            </a:r>
            <a:endParaRPr lang="en-US" dirty="0"/>
          </a:p>
        </p:txBody>
      </p:sp>
      <p:sp>
        <p:nvSpPr>
          <p:cNvPr id="7" name="Subtitle 2">
            <a:extLst>
              <a:ext uri="{FF2B5EF4-FFF2-40B4-BE49-F238E27FC236}">
                <a16:creationId xmlns:a16="http://schemas.microsoft.com/office/drawing/2014/main" id="{587F6ED3-54DA-4C5C-936C-A72FA0A4FED0}"/>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a:t>
            </a:r>
            <a:endParaRPr lang="en-US" dirty="0"/>
          </a:p>
        </p:txBody>
      </p:sp>
    </p:spTree>
    <p:extLst>
      <p:ext uri="{BB962C8B-B14F-4D97-AF65-F5344CB8AC3E}">
        <p14:creationId xmlns:p14="http://schemas.microsoft.com/office/powerpoint/2010/main" val="387818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A9A9EC-D146-5148-903F-2E4FF072824D}"/>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3" name="Footer Placeholder 2">
            <a:extLst>
              <a:ext uri="{FF2B5EF4-FFF2-40B4-BE49-F238E27FC236}">
                <a16:creationId xmlns:a16="http://schemas.microsoft.com/office/drawing/2014/main" id="{9EDEBB8B-7731-E045-93EF-34B86C675F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158499-65C1-7A47-A79C-2A15C1FD4FEB}"/>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1456655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B0269-D33E-A047-B14E-305EBADF94E4}"/>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B1BD85-E2C6-0D45-8BEB-1F7CD0B424B6}"/>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3C8C55-9E9A-5E49-A1B3-960D3B256C99}"/>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04F22B-2DA2-144E-AC50-C56C41864BEF}"/>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6" name="Footer Placeholder 5">
            <a:extLst>
              <a:ext uri="{FF2B5EF4-FFF2-40B4-BE49-F238E27FC236}">
                <a16:creationId xmlns:a16="http://schemas.microsoft.com/office/drawing/2014/main" id="{986ED7D3-7FC4-314C-A922-D2DA2D571A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4458BA-11F2-B147-A3E2-346F7326707E}"/>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12716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A1921-CD72-294E-982A-2A98314C333F}"/>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D6FBD5-56ED-0544-B535-48606E99FBFA}"/>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69C6FA-43D0-6B48-A041-47B076BC13CB}"/>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3C7FD0-C759-2148-B139-84D97E35E91C}"/>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6" name="Footer Placeholder 5">
            <a:extLst>
              <a:ext uri="{FF2B5EF4-FFF2-40B4-BE49-F238E27FC236}">
                <a16:creationId xmlns:a16="http://schemas.microsoft.com/office/drawing/2014/main" id="{51E85AEE-2EF4-A545-B2B5-9CB7FC9173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613A55-3E74-F841-959D-018941519F6D}"/>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1171002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5637E-2304-0C4C-BA9C-6B3867904F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3EC36-558F-DC49-A593-24DBBE23359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8072DF-DF53-9B41-9D59-ED8E2E4C0812}"/>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5" name="Footer Placeholder 4">
            <a:extLst>
              <a:ext uri="{FF2B5EF4-FFF2-40B4-BE49-F238E27FC236}">
                <a16:creationId xmlns:a16="http://schemas.microsoft.com/office/drawing/2014/main" id="{E809C94C-F4A6-5E40-A1AE-A6C4BD6EFE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690DAD-A2E1-CD4D-B791-F4E240386A4C}"/>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3419837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6F6D76-D5BD-6243-BC40-652ABAC11FF2}"/>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8EC0DE-C9B8-884D-8C27-C6E6C965A8EB}"/>
              </a:ext>
            </a:extLst>
          </p:cNvPr>
          <p:cNvSpPr>
            <a:spLocks noGrp="1"/>
          </p:cNvSpPr>
          <p:nvPr>
            <p:ph type="body" orient="vert" idx="1"/>
          </p:nvPr>
        </p:nvSpPr>
        <p:spPr>
          <a:xfrm>
            <a:off x="838201" y="365125"/>
            <a:ext cx="76835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AF94EF-4E77-FF40-AEAA-4039854A9B7D}"/>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5" name="Footer Placeholder 4">
            <a:extLst>
              <a:ext uri="{FF2B5EF4-FFF2-40B4-BE49-F238E27FC236}">
                <a16:creationId xmlns:a16="http://schemas.microsoft.com/office/drawing/2014/main" id="{C06CF9A3-753F-6248-B475-57543B7922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B8E553-8879-BA4B-940F-837A252BB81F}"/>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98348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F4D46-2425-5454-64F9-F5C8C919D84A}"/>
              </a:ext>
            </a:extLst>
          </p:cNvPr>
          <p:cNvSpPr>
            <a:spLocks noGrp="1"/>
          </p:cNvSpPr>
          <p:nvPr>
            <p:ph type="ctrTitle" hasCustomPrompt="1"/>
          </p:nvPr>
        </p:nvSpPr>
        <p:spPr>
          <a:xfrm>
            <a:off x="224444" y="465512"/>
            <a:ext cx="8411093" cy="567258"/>
          </a:xfrm>
        </p:spPr>
        <p:txBody>
          <a:bodyPr anchor="b">
            <a:noAutofit/>
          </a:bodyPr>
          <a:lstStyle>
            <a:lvl1pPr algn="l">
              <a:defRPr sz="4000">
                <a:latin typeface="Arial" panose="020B0604020202020204" pitchFamily="34" charset="0"/>
                <a:cs typeface="Arial" panose="020B0604020202020204" pitchFamily="34" charset="0"/>
              </a:defRPr>
            </a:lvl1pPr>
          </a:lstStyle>
          <a:p>
            <a:r>
              <a:rPr lang="en-GB" dirty="0"/>
              <a:t>Slide title</a:t>
            </a:r>
            <a:endParaRPr lang="en-US" dirty="0"/>
          </a:p>
        </p:txBody>
      </p:sp>
      <p:sp>
        <p:nvSpPr>
          <p:cNvPr id="3" name="Subtitle 2">
            <a:extLst>
              <a:ext uri="{FF2B5EF4-FFF2-40B4-BE49-F238E27FC236}">
                <a16:creationId xmlns:a16="http://schemas.microsoft.com/office/drawing/2014/main" id="{57B8DC8A-8DD6-B515-F0B5-BB901D201E46}"/>
              </a:ext>
            </a:extLst>
          </p:cNvPr>
          <p:cNvSpPr>
            <a:spLocks noGrp="1"/>
          </p:cNvSpPr>
          <p:nvPr>
            <p:ph type="subTitle" idx="1" hasCustomPrompt="1"/>
          </p:nvPr>
        </p:nvSpPr>
        <p:spPr>
          <a:xfrm>
            <a:off x="224444" y="1631920"/>
            <a:ext cx="11745883" cy="4436371"/>
          </a:xfrm>
        </p:spPr>
        <p:txBody>
          <a:bodyPr/>
          <a:lstStyle>
            <a:lvl1pPr marL="0" indent="0" algn="l">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Slide content</a:t>
            </a:r>
            <a:endParaRPr lang="en-US" dirty="0"/>
          </a:p>
        </p:txBody>
      </p:sp>
      <p:sp>
        <p:nvSpPr>
          <p:cNvPr id="4" name="Date Placeholder 3">
            <a:extLst>
              <a:ext uri="{FF2B5EF4-FFF2-40B4-BE49-F238E27FC236}">
                <a16:creationId xmlns:a16="http://schemas.microsoft.com/office/drawing/2014/main" id="{6E769D8F-A26C-C17D-5BEF-855E895A4382}"/>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A3B75B85-A741-CA42-A01C-8F1F5F0C1B34}" type="datetimeFigureOut">
              <a:rPr lang="en-US" smtClean="0"/>
              <a:pPr/>
              <a:t>8/12/2025</a:t>
            </a:fld>
            <a:endParaRPr lang="en-US" dirty="0"/>
          </a:p>
        </p:txBody>
      </p:sp>
      <p:sp>
        <p:nvSpPr>
          <p:cNvPr id="5" name="Footer Placeholder 4">
            <a:extLst>
              <a:ext uri="{FF2B5EF4-FFF2-40B4-BE49-F238E27FC236}">
                <a16:creationId xmlns:a16="http://schemas.microsoft.com/office/drawing/2014/main" id="{F634F5BB-9207-4813-AC42-8B943B76ADC7}"/>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76BF50EE-922A-03A5-BDC2-F1C592C79F8A}"/>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5AF1FCC-666A-684C-BC97-5EABAFA485E6}" type="slidenum">
              <a:rPr lang="en-US" smtClean="0"/>
              <a:pPr/>
              <a:t>‹#›</a:t>
            </a:fld>
            <a:endParaRPr lang="en-US" dirty="0"/>
          </a:p>
        </p:txBody>
      </p:sp>
    </p:spTree>
    <p:extLst>
      <p:ext uri="{BB962C8B-B14F-4D97-AF65-F5344CB8AC3E}">
        <p14:creationId xmlns:p14="http://schemas.microsoft.com/office/powerpoint/2010/main" val="1334137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7EF58-639D-D34D-9D01-005AF2B84E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CA305F-3C1C-254E-BDD9-2EA139E0B6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E43DF8-87FA-3948-B204-C753CE6CEBD3}"/>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5" name="Footer Placeholder 4">
            <a:extLst>
              <a:ext uri="{FF2B5EF4-FFF2-40B4-BE49-F238E27FC236}">
                <a16:creationId xmlns:a16="http://schemas.microsoft.com/office/drawing/2014/main" id="{CD10072D-594C-C649-AB73-9D80B7B595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2385E5-7264-0A48-B753-EEFF909D4FA8}"/>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1343111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AAEA707-0DEE-424B-9222-21E84D5256B5}"/>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5" name="Footer Placeholder 4">
            <a:extLst>
              <a:ext uri="{FF2B5EF4-FFF2-40B4-BE49-F238E27FC236}">
                <a16:creationId xmlns:a16="http://schemas.microsoft.com/office/drawing/2014/main" id="{F1D82480-F4EA-B743-9F35-25468C45C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CCA655-5E22-0F4F-AD6A-7FD9B1493479}"/>
              </a:ext>
            </a:extLst>
          </p:cNvPr>
          <p:cNvSpPr>
            <a:spLocks noGrp="1"/>
          </p:cNvSpPr>
          <p:nvPr>
            <p:ph type="sldNum" sz="quarter" idx="12"/>
          </p:nvPr>
        </p:nvSpPr>
        <p:spPr/>
        <p:txBody>
          <a:bodyPr/>
          <a:lstStyle/>
          <a:p>
            <a:fld id="{1EF39728-7F9E-984E-AF30-6D2880FF7B7B}" type="slidenum">
              <a:rPr lang="en-US" smtClean="0"/>
              <a:t>‹#›</a:t>
            </a:fld>
            <a:endParaRPr lang="en-US"/>
          </a:p>
        </p:txBody>
      </p:sp>
      <p:sp>
        <p:nvSpPr>
          <p:cNvPr id="7" name="Title 1">
            <a:extLst>
              <a:ext uri="{FF2B5EF4-FFF2-40B4-BE49-F238E27FC236}">
                <a16:creationId xmlns:a16="http://schemas.microsoft.com/office/drawing/2014/main" id="{FC144C79-32F9-BC40-B773-EC0D9336F211}"/>
              </a:ext>
            </a:extLst>
          </p:cNvPr>
          <p:cNvSpPr>
            <a:spLocks noGrp="1"/>
          </p:cNvSpPr>
          <p:nvPr>
            <p:ph type="title" hasCustomPrompt="1"/>
          </p:nvPr>
        </p:nvSpPr>
        <p:spPr>
          <a:xfrm>
            <a:off x="669185" y="538116"/>
            <a:ext cx="5605569" cy="1143000"/>
          </a:xfrm>
        </p:spPr>
        <p:txBody>
          <a:bodyPr>
            <a:noAutofit/>
          </a:bodyPr>
          <a:lstStyle>
            <a:lvl1pPr>
              <a:defRPr sz="3500" b="1">
                <a:solidFill>
                  <a:srgbClr val="23225A"/>
                </a:solidFill>
              </a:defRPr>
            </a:lvl1pPr>
          </a:lstStyle>
          <a:p>
            <a:r>
              <a:rPr lang="en-GB" dirty="0"/>
              <a:t>Click to add title</a:t>
            </a:r>
            <a:endParaRPr lang="en-US" dirty="0"/>
          </a:p>
        </p:txBody>
      </p:sp>
      <p:sp>
        <p:nvSpPr>
          <p:cNvPr id="8" name="Content Placeholder 2">
            <a:extLst>
              <a:ext uri="{FF2B5EF4-FFF2-40B4-BE49-F238E27FC236}">
                <a16:creationId xmlns:a16="http://schemas.microsoft.com/office/drawing/2014/main" id="{B21BA90A-F285-D943-9BF5-3BA53425ED09}"/>
              </a:ext>
            </a:extLst>
          </p:cNvPr>
          <p:cNvSpPr>
            <a:spLocks noGrp="1"/>
          </p:cNvSpPr>
          <p:nvPr>
            <p:ph idx="1" hasCustomPrompt="1"/>
          </p:nvPr>
        </p:nvSpPr>
        <p:spPr>
          <a:xfrm>
            <a:off x="669183" y="1383871"/>
            <a:ext cx="5908079" cy="2997582"/>
          </a:xfrm>
        </p:spPr>
        <p:txBody>
          <a:bodyPr>
            <a:normAutofit/>
          </a:bodyPr>
          <a:lstStyle>
            <a:lvl1pPr marL="0" indent="0">
              <a:buNone/>
              <a:defRPr sz="2400" b="0" i="0">
                <a:solidFill>
                  <a:schemeClr val="tx1"/>
                </a:solidFill>
              </a:defRPr>
            </a:lvl1pPr>
            <a:lvl2pPr marL="457200" indent="0">
              <a:buNone/>
              <a:defRPr sz="2400" i="1"/>
            </a:lvl2pPr>
            <a:lvl3pPr marL="914400" indent="0">
              <a:buNone/>
              <a:defRPr sz="2400" i="1"/>
            </a:lvl3pPr>
            <a:lvl4pPr marL="1371600" indent="0">
              <a:buNone/>
              <a:defRPr sz="2400" i="1"/>
            </a:lvl4pPr>
            <a:lvl5pPr marL="1828800" indent="0">
              <a:buNone/>
              <a:defRPr sz="2400" i="1"/>
            </a:lvl5pPr>
          </a:lstStyle>
          <a:p>
            <a:pPr lvl="0"/>
            <a:r>
              <a:rPr lang="en-GB" dirty="0"/>
              <a:t>Click to add sub title</a:t>
            </a:r>
            <a:endParaRPr lang="en-US" dirty="0"/>
          </a:p>
        </p:txBody>
      </p:sp>
    </p:spTree>
    <p:extLst>
      <p:ext uri="{BB962C8B-B14F-4D97-AF65-F5344CB8AC3E}">
        <p14:creationId xmlns:p14="http://schemas.microsoft.com/office/powerpoint/2010/main" val="2041097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7EF58-639D-D34D-9D01-005AF2B84E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CA305F-3C1C-254E-BDD9-2EA139E0B6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E43DF8-87FA-3948-B204-C753CE6CEBD3}"/>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5" name="Footer Placeholder 4">
            <a:extLst>
              <a:ext uri="{FF2B5EF4-FFF2-40B4-BE49-F238E27FC236}">
                <a16:creationId xmlns:a16="http://schemas.microsoft.com/office/drawing/2014/main" id="{CD10072D-594C-C649-AB73-9D80B7B595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2385E5-7264-0A48-B753-EEFF909D4FA8}"/>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64045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6BC37-7ED3-CE42-AEA3-9C974BFE3AFB}"/>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F2724F-5A67-CF49-9EFF-AB7EFF13EED1}"/>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3A90F5C-58A0-8F45-8ED0-213E0BF624A8}"/>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5" name="Footer Placeholder 4">
            <a:extLst>
              <a:ext uri="{FF2B5EF4-FFF2-40B4-BE49-F238E27FC236}">
                <a16:creationId xmlns:a16="http://schemas.microsoft.com/office/drawing/2014/main" id="{F2B80B5C-6E7D-5647-A5A0-3EBC01E3ED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390DFC-2025-5F41-B781-2F7F877E5918}"/>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239440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6A35E-94C0-4641-9F36-C6785227A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1DD5EA-3404-3649-BCA2-781B69CDFDED}"/>
              </a:ext>
            </a:extLst>
          </p:cNvPr>
          <p:cNvSpPr>
            <a:spLocks noGrp="1"/>
          </p:cNvSpPr>
          <p:nvPr>
            <p:ph sz="half" idx="1"/>
          </p:nvPr>
        </p:nvSpPr>
        <p:spPr>
          <a:xfrm>
            <a:off x="838200" y="1825625"/>
            <a:ext cx="515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71266B-436D-4D47-8072-5749F0C113E0}"/>
              </a:ext>
            </a:extLst>
          </p:cNvPr>
          <p:cNvSpPr>
            <a:spLocks noGrp="1"/>
          </p:cNvSpPr>
          <p:nvPr>
            <p:ph sz="half" idx="2"/>
          </p:nvPr>
        </p:nvSpPr>
        <p:spPr>
          <a:xfrm>
            <a:off x="6197600" y="1825625"/>
            <a:ext cx="515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6AEE9F-6D37-E246-A7C4-E3BEF33B9362}"/>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6" name="Footer Placeholder 5">
            <a:extLst>
              <a:ext uri="{FF2B5EF4-FFF2-40B4-BE49-F238E27FC236}">
                <a16:creationId xmlns:a16="http://schemas.microsoft.com/office/drawing/2014/main" id="{24B2AED3-5E5A-314C-B441-71EAF34D34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651FF8-34AC-2146-BC2D-FF2FD8BC120C}"/>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1037461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82EBB-F2D1-2940-BFF5-D53F1C5DC2E1}"/>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691032-D51C-424E-BF5F-BE2443AB730A}"/>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7B65D26-0584-1F44-AD9C-6CD974E77313}"/>
              </a:ext>
            </a:extLst>
          </p:cNvPr>
          <p:cNvSpPr>
            <a:spLocks noGrp="1"/>
          </p:cNvSpPr>
          <p:nvPr>
            <p:ph sz="half" idx="2"/>
          </p:nvPr>
        </p:nvSpPr>
        <p:spPr>
          <a:xfrm>
            <a:off x="840318" y="2505075"/>
            <a:ext cx="51583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FD2352-9D5C-C446-B948-0A6878C6F08F}"/>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C621188-FE30-604A-8C64-455DAFE902DE}"/>
              </a:ext>
            </a:extLst>
          </p:cNvPr>
          <p:cNvSpPr>
            <a:spLocks noGrp="1"/>
          </p:cNvSpPr>
          <p:nvPr>
            <p:ph sz="quarter" idx="4"/>
          </p:nvPr>
        </p:nvSpPr>
        <p:spPr>
          <a:xfrm>
            <a:off x="6172200" y="2505075"/>
            <a:ext cx="51837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240B9C-1E8F-114D-8378-C0D6E5F0E393}"/>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8" name="Footer Placeholder 7">
            <a:extLst>
              <a:ext uri="{FF2B5EF4-FFF2-40B4-BE49-F238E27FC236}">
                <a16:creationId xmlns:a16="http://schemas.microsoft.com/office/drawing/2014/main" id="{5328C620-1B42-3A4A-9FDE-74DE60CB00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837209-EBC9-8B41-AE85-2C84ACFCD952}"/>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2197207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4927D-FF85-5F4B-B32D-1EC2241E44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C71E5F-9F4E-4F46-921F-3B2DCB23A304}"/>
              </a:ext>
            </a:extLst>
          </p:cNvPr>
          <p:cNvSpPr>
            <a:spLocks noGrp="1"/>
          </p:cNvSpPr>
          <p:nvPr>
            <p:ph type="dt" sz="half" idx="10"/>
          </p:nvPr>
        </p:nvSpPr>
        <p:spPr/>
        <p:txBody>
          <a:bodyPr/>
          <a:lstStyle/>
          <a:p>
            <a:fld id="{8322FF43-2A14-004B-A0DD-2D01BB97F9F5}" type="datetimeFigureOut">
              <a:rPr lang="en-US" smtClean="0"/>
              <a:t>8/12/2025</a:t>
            </a:fld>
            <a:endParaRPr lang="en-US"/>
          </a:p>
        </p:txBody>
      </p:sp>
      <p:sp>
        <p:nvSpPr>
          <p:cNvPr id="4" name="Footer Placeholder 3">
            <a:extLst>
              <a:ext uri="{FF2B5EF4-FFF2-40B4-BE49-F238E27FC236}">
                <a16:creationId xmlns:a16="http://schemas.microsoft.com/office/drawing/2014/main" id="{E7D9A21F-0C1A-BE44-900F-E4D5992EDC7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76D2707-0189-114B-B499-34A0E4EBB32E}"/>
              </a:ext>
            </a:extLst>
          </p:cNvPr>
          <p:cNvSpPr>
            <a:spLocks noGrp="1"/>
          </p:cNvSpPr>
          <p:nvPr>
            <p:ph type="sldNum" sz="quarter" idx="12"/>
          </p:nvPr>
        </p:nvSpPr>
        <p:spPr/>
        <p:txBody>
          <a:bodyPr/>
          <a:lstStyle/>
          <a:p>
            <a:fld id="{1EF39728-7F9E-984E-AF30-6D2880FF7B7B}" type="slidenum">
              <a:rPr lang="en-US" smtClean="0"/>
              <a:t>‹#›</a:t>
            </a:fld>
            <a:endParaRPr lang="en-US"/>
          </a:p>
        </p:txBody>
      </p:sp>
    </p:spTree>
    <p:extLst>
      <p:ext uri="{BB962C8B-B14F-4D97-AF65-F5344CB8AC3E}">
        <p14:creationId xmlns:p14="http://schemas.microsoft.com/office/powerpoint/2010/main" val="21717671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jpe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AEDB38-8028-8654-6830-919198D5E2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D98622C0-8490-5AA6-9C84-BB53E02EF2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6BC7F16F-D509-98E0-B460-C5E026A4A6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A3B75B85-A741-CA42-A01C-8F1F5F0C1B34}" type="datetimeFigureOut">
              <a:rPr lang="en-US" smtClean="0"/>
              <a:pPr/>
              <a:t>8/12/2025</a:t>
            </a:fld>
            <a:endParaRPr lang="en-US" dirty="0"/>
          </a:p>
        </p:txBody>
      </p:sp>
      <p:sp>
        <p:nvSpPr>
          <p:cNvPr id="5" name="Footer Placeholder 4">
            <a:extLst>
              <a:ext uri="{FF2B5EF4-FFF2-40B4-BE49-F238E27FC236}">
                <a16:creationId xmlns:a16="http://schemas.microsoft.com/office/drawing/2014/main" id="{5CBA4A09-532C-B582-7A25-5081BA1DE6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67F7DA65-261C-AB41-2893-3E17FF3696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5AF1FCC-666A-684C-BC97-5EABAFA485E6}" type="slidenum">
              <a:rPr lang="en-US" smtClean="0"/>
              <a:pPr/>
              <a:t>‹#›</a:t>
            </a:fld>
            <a:endParaRPr lang="en-US" dirty="0"/>
          </a:p>
        </p:txBody>
      </p:sp>
    </p:spTree>
    <p:extLst>
      <p:ext uri="{BB962C8B-B14F-4D97-AF65-F5344CB8AC3E}">
        <p14:creationId xmlns:p14="http://schemas.microsoft.com/office/powerpoint/2010/main" val="2555186734"/>
      </p:ext>
    </p:extLst>
  </p:cSld>
  <p:clrMap bg1="lt1" tx1="dk1" bg2="lt2" tx2="dk2" accent1="accent1" accent2="accent2" accent3="accent3" accent4="accent4" accent5="accent5" accent6="accent6" hlink="hlink" folHlink="folHlink"/>
  <p:sldLayoutIdLst>
    <p:sldLayoutId id="2147483652" r:id="rId1"/>
    <p:sldLayoutId id="2147483649" r:id="rId2"/>
    <p:sldLayoutId id="2147483665" r:id="rId3"/>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Powerpoint presentation template 2017.ai">
            <a:extLst>
              <a:ext uri="{FF2B5EF4-FFF2-40B4-BE49-F238E27FC236}">
                <a16:creationId xmlns:a16="http://schemas.microsoft.com/office/drawing/2014/main" id="{75663C1D-0E53-9143-AA5F-AEEC33C2BE87}"/>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011456" cy="6858000"/>
          </a:xfrm>
          <a:prstGeom prst="rect">
            <a:avLst/>
          </a:prstGeom>
        </p:spPr>
      </p:pic>
      <p:sp>
        <p:nvSpPr>
          <p:cNvPr id="2" name="Title Placeholder 1">
            <a:extLst>
              <a:ext uri="{FF2B5EF4-FFF2-40B4-BE49-F238E27FC236}">
                <a16:creationId xmlns:a16="http://schemas.microsoft.com/office/drawing/2014/main" id="{472CA1F9-ACE2-724C-AC5B-7180A18C196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FB0060-BAA1-E242-91C3-3A02A3EDD7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A861CD-637B-2C4E-B4B9-B5A9F8D72D3F}"/>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22FF43-2A14-004B-A0DD-2D01BB97F9F5}" type="datetimeFigureOut">
              <a:rPr lang="en-US" smtClean="0"/>
              <a:t>8/12/2025</a:t>
            </a:fld>
            <a:endParaRPr lang="en-US"/>
          </a:p>
        </p:txBody>
      </p:sp>
      <p:sp>
        <p:nvSpPr>
          <p:cNvPr id="5" name="Footer Placeholder 4">
            <a:extLst>
              <a:ext uri="{FF2B5EF4-FFF2-40B4-BE49-F238E27FC236}">
                <a16:creationId xmlns:a16="http://schemas.microsoft.com/office/drawing/2014/main" id="{18E108AE-EE76-6E4A-A79D-55D1C5744DB0}"/>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40A081-9960-174F-A2FD-2D050EE1C7CA}"/>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F39728-7F9E-984E-AF30-6D2880FF7B7B}" type="slidenum">
              <a:rPr lang="en-US" smtClean="0"/>
              <a:t>‹#›</a:t>
            </a:fld>
            <a:endParaRPr lang="en-US"/>
          </a:p>
        </p:txBody>
      </p:sp>
    </p:spTree>
    <p:extLst>
      <p:ext uri="{BB962C8B-B14F-4D97-AF65-F5344CB8AC3E}">
        <p14:creationId xmlns:p14="http://schemas.microsoft.com/office/powerpoint/2010/main" val="1709140105"/>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3.xml"/><Relationship Id="rId5" Type="http://schemas.openxmlformats.org/officeDocument/2006/relationships/image" Target="../media/image5.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pmc.ncbi.nlm.nih.gov/articles/PMC10911863/" TargetMode="External"/><Relationship Id="rId7" Type="http://schemas.openxmlformats.org/officeDocument/2006/relationships/hyperlink" Target="https://www.doncaster.gov.uk/services/health-wellbeing/doncaster-s-compassionate-approach-to-weight" TargetMode="External"/><Relationship Id="rId2" Type="http://schemas.openxmlformats.org/officeDocument/2006/relationships/hyperlink" Target="https://www.rcog.org.uk/for-the-public/browse-our-patient-information/being-overweight-in-pregnancy-and-after-birth/" TargetMode="External"/><Relationship Id="rId1" Type="http://schemas.openxmlformats.org/officeDocument/2006/relationships/slideLayout" Target="../slideLayouts/slideLayout3.xml"/><Relationship Id="rId6" Type="http://schemas.openxmlformats.org/officeDocument/2006/relationships/hyperlink" Target="https://www.nhs.uk/better-health/" TargetMode="External"/><Relationship Id="rId5" Type="http://schemas.openxmlformats.org/officeDocument/2006/relationships/hyperlink" Target="https://allaboutobesity.org/" TargetMode="External"/><Relationship Id="rId4" Type="http://schemas.openxmlformats.org/officeDocument/2006/relationships/hyperlink" Target="https://www.rcog.org.uk/guidance/browse-all-guidance/green-top-guidelines/care-of-women-with-obesity-in-pregnancy-green-top-guideline-no-72/" TargetMode="External"/><Relationship Id="rId9"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95C5B-5058-4C55-A4E4-0F836E313151}"/>
              </a:ext>
            </a:extLst>
          </p:cNvPr>
          <p:cNvSpPr>
            <a:spLocks noGrp="1"/>
          </p:cNvSpPr>
          <p:nvPr>
            <p:ph type="ctrTitle"/>
          </p:nvPr>
        </p:nvSpPr>
        <p:spPr>
          <a:xfrm>
            <a:off x="1524000" y="2142893"/>
            <a:ext cx="9144000" cy="2387600"/>
          </a:xfrm>
        </p:spPr>
        <p:txBody>
          <a:bodyPr anchor="ctr"/>
          <a:lstStyle/>
          <a:p>
            <a:r>
              <a:rPr lang="en-GB"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A compassionate approach </a:t>
            </a:r>
            <a:br>
              <a:rPr lang="en-GB"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to supporting women with a raised BMI in pregnancy</a:t>
            </a:r>
          </a:p>
        </p:txBody>
      </p:sp>
      <p:pic>
        <p:nvPicPr>
          <p:cNvPr id="6" name="Picture 5" descr="Kirklees Health and Care Partnership Logo">
            <a:extLst>
              <a:ext uri="{FF2B5EF4-FFF2-40B4-BE49-F238E27FC236}">
                <a16:creationId xmlns:a16="http://schemas.microsoft.com/office/drawing/2014/main" id="{F96F9DB3-5919-795F-3361-2CF12AED68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1600" y="159373"/>
            <a:ext cx="1305327" cy="976408"/>
          </a:xfrm>
          <a:prstGeom prst="rect">
            <a:avLst/>
          </a:prstGeom>
        </p:spPr>
      </p:pic>
      <p:pic>
        <p:nvPicPr>
          <p:cNvPr id="1026" name="Picture 2" descr="Guide to Producing Accessible Content and Documents - Wakefield ...">
            <a:extLst>
              <a:ext uri="{FF2B5EF4-FFF2-40B4-BE49-F238E27FC236}">
                <a16:creationId xmlns:a16="http://schemas.microsoft.com/office/drawing/2014/main" id="{E748E3B5-4242-F7D7-267D-2D50956D37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0071" y="384578"/>
            <a:ext cx="2046038" cy="63928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F61FD9F0-1C58-7F6B-6210-CC9B54015240}"/>
              </a:ext>
            </a:extLst>
          </p:cNvPr>
          <p:cNvPicPr>
            <a:picLocks noChangeAspect="1"/>
          </p:cNvPicPr>
          <p:nvPr/>
        </p:nvPicPr>
        <p:blipFill>
          <a:blip r:embed="rId5"/>
          <a:stretch>
            <a:fillRect/>
          </a:stretch>
        </p:blipFill>
        <p:spPr>
          <a:xfrm>
            <a:off x="238026" y="285616"/>
            <a:ext cx="3529890" cy="560881"/>
          </a:xfrm>
          <a:prstGeom prst="rect">
            <a:avLst/>
          </a:prstGeom>
        </p:spPr>
      </p:pic>
    </p:spTree>
    <p:extLst>
      <p:ext uri="{BB962C8B-B14F-4D97-AF65-F5344CB8AC3E}">
        <p14:creationId xmlns:p14="http://schemas.microsoft.com/office/powerpoint/2010/main" val="2293461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53161-CF46-CF3E-6010-AE5E3EBF7BE5}"/>
              </a:ext>
            </a:extLst>
          </p:cNvPr>
          <p:cNvSpPr>
            <a:spLocks noGrp="1"/>
          </p:cNvSpPr>
          <p:nvPr>
            <p:ph type="title"/>
          </p:nvPr>
        </p:nvSpPr>
        <p:spPr>
          <a:xfrm>
            <a:off x="413907" y="1253005"/>
            <a:ext cx="7886700" cy="954088"/>
          </a:xfrm>
        </p:spPr>
        <p:txBody>
          <a:bodyPr>
            <a:normAutofit/>
          </a:bodyPr>
          <a:lstStyle/>
          <a:p>
            <a:r>
              <a:rPr lang="en-GB" sz="32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Pregnancy and Obesity </a:t>
            </a:r>
            <a:endParaRPr lang="en-GB" sz="3200" b="1" dirty="0">
              <a:solidFill>
                <a:schemeClr val="accent1">
                  <a:lumMod val="75000"/>
                </a:schemeClr>
              </a:solidFill>
              <a:highlight>
                <a:srgbClr val="FFFF00"/>
              </a:highlight>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6">
            <a:extLst>
              <a:ext uri="{FF2B5EF4-FFF2-40B4-BE49-F238E27FC236}">
                <a16:creationId xmlns:a16="http://schemas.microsoft.com/office/drawing/2014/main" id="{14FA3174-6856-AFFA-38A2-1E505204F243}"/>
              </a:ext>
            </a:extLst>
          </p:cNvPr>
          <p:cNvSpPr>
            <a:spLocks noGrp="1"/>
          </p:cNvSpPr>
          <p:nvPr>
            <p:ph idx="1"/>
          </p:nvPr>
        </p:nvSpPr>
        <p:spPr>
          <a:xfrm>
            <a:off x="413907" y="2061183"/>
            <a:ext cx="9812019" cy="5065240"/>
          </a:xfrm>
        </p:spPr>
        <p:txBody>
          <a:bodyPr>
            <a:normAutofit/>
          </a:bodyPr>
          <a:lstStyle/>
          <a:p>
            <a:r>
              <a:rPr lang="en-GB" sz="1800" dirty="0">
                <a:latin typeface="Tahoma" panose="020B0604030504040204" pitchFamily="34" charset="0"/>
                <a:ea typeface="Tahoma" panose="020B0604030504040204" pitchFamily="34" charset="0"/>
                <a:cs typeface="Tahoma" panose="020B0604030504040204" pitchFamily="34" charset="0"/>
              </a:rPr>
              <a:t>Pregnant women and birthing people living with maternal obesity are at greater risk of a variety of pregnancy-related complications, including pre-eclampsia, deep vein thrombosis and gestational diabetes</a:t>
            </a:r>
          </a:p>
          <a:p>
            <a:endParaRPr lang="en-GB" sz="1800" dirty="0">
              <a:latin typeface="Tahoma" panose="020B0604030504040204" pitchFamily="34" charset="0"/>
              <a:ea typeface="Tahoma" panose="020B0604030504040204" pitchFamily="34" charset="0"/>
              <a:cs typeface="Tahoma" panose="020B0604030504040204" pitchFamily="34" charset="0"/>
            </a:endParaRPr>
          </a:p>
          <a:p>
            <a:r>
              <a:rPr lang="en-GB" sz="1800" dirty="0">
                <a:latin typeface="Tahoma" panose="020B0604030504040204" pitchFamily="34" charset="0"/>
                <a:ea typeface="Tahoma" panose="020B0604030504040204" pitchFamily="34" charset="0"/>
                <a:cs typeface="Tahoma" panose="020B0604030504040204" pitchFamily="34" charset="0"/>
              </a:rPr>
              <a:t>Obesity requires similar ongoing management as many other long term conditions and is accompanied by a degree of stigma that can make choice and birth planning more difficult</a:t>
            </a:r>
          </a:p>
          <a:p>
            <a:endParaRPr lang="en-GB" sz="1800" dirty="0">
              <a:latin typeface="Tahoma" panose="020B0604030504040204" pitchFamily="34" charset="0"/>
              <a:ea typeface="Tahoma" panose="020B0604030504040204" pitchFamily="34" charset="0"/>
              <a:cs typeface="Tahoma" panose="020B0604030504040204" pitchFamily="34" charset="0"/>
            </a:endParaRPr>
          </a:p>
          <a:p>
            <a:r>
              <a:rPr lang="en-GB" sz="1800" dirty="0">
                <a:latin typeface="Tahoma" panose="020B0604030504040204" pitchFamily="34" charset="0"/>
                <a:ea typeface="Tahoma" panose="020B0604030504040204" pitchFamily="34" charset="0"/>
                <a:cs typeface="Tahoma" panose="020B0604030504040204" pitchFamily="34" charset="0"/>
              </a:rPr>
              <a:t>This toolkit aims to encourage a compassionate approach to supporting women with a raised BMI and has been developed by Midwives from across MYTT, CHFT, the ICB and partners working in organisations providing support for people living with Obesity across West Yorkshire</a:t>
            </a:r>
            <a:endParaRPr lang="en-GB" sz="1800" dirty="0">
              <a:highlight>
                <a:srgbClr val="FFFF00"/>
              </a:highlight>
              <a:latin typeface="Tahoma" panose="020B0604030504040204" pitchFamily="34" charset="0"/>
              <a:ea typeface="Tahoma" panose="020B0604030504040204" pitchFamily="34" charset="0"/>
              <a:cs typeface="Tahoma" panose="020B0604030504040204" pitchFamily="34" charset="0"/>
            </a:endParaRPr>
          </a:p>
        </p:txBody>
      </p:sp>
      <p:pic>
        <p:nvPicPr>
          <p:cNvPr id="3" name="Picture 2" descr="Kirklees Health and Care Partnership Logo">
            <a:extLst>
              <a:ext uri="{FF2B5EF4-FFF2-40B4-BE49-F238E27FC236}">
                <a16:creationId xmlns:a16="http://schemas.microsoft.com/office/drawing/2014/main" id="{415763C1-C2F6-3627-AA3A-2AABD1DAAF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5132" y="201990"/>
            <a:ext cx="1959616" cy="1175438"/>
          </a:xfrm>
          <a:prstGeom prst="rect">
            <a:avLst/>
          </a:prstGeom>
        </p:spPr>
      </p:pic>
      <p:pic>
        <p:nvPicPr>
          <p:cNvPr id="4" name="Picture 2" descr="Guide to Producing Accessible Content and Documents - Wakefield ...">
            <a:extLst>
              <a:ext uri="{FF2B5EF4-FFF2-40B4-BE49-F238E27FC236}">
                <a16:creationId xmlns:a16="http://schemas.microsoft.com/office/drawing/2014/main" id="{8D0DE16C-ADE2-E024-7D6A-7A5BC185BB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4692" y="613722"/>
            <a:ext cx="2435299" cy="63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95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4EF6C-0E0B-E169-5668-3479F29E6D61}"/>
              </a:ext>
            </a:extLst>
          </p:cNvPr>
          <p:cNvSpPr>
            <a:spLocks noGrp="1"/>
          </p:cNvSpPr>
          <p:nvPr>
            <p:ph idx="1"/>
          </p:nvPr>
        </p:nvSpPr>
        <p:spPr>
          <a:xfrm>
            <a:off x="448235" y="1771051"/>
            <a:ext cx="10524565" cy="5007935"/>
          </a:xfrm>
        </p:spPr>
        <p:txBody>
          <a:bodyPr>
            <a:normAutofit/>
          </a:bodyPr>
          <a:lstStyle/>
          <a:p>
            <a:r>
              <a:rPr lang="en-GB" sz="1800" dirty="0">
                <a:latin typeface="Tahoma" panose="020B0604030504040204" pitchFamily="34" charset="0"/>
                <a:ea typeface="Tahoma" panose="020B0604030504040204" pitchFamily="34" charset="0"/>
                <a:cs typeface="Tahoma" panose="020B0604030504040204" pitchFamily="34" charset="0"/>
              </a:rPr>
              <a:t>Every day we choose words that have a profound effect on other people. Words have great potential to help or to harm and as clinicians, we know the strong value of good communication in our day-to-day practice</a:t>
            </a:r>
          </a:p>
          <a:p>
            <a:endParaRPr lang="en-GB" sz="1800" dirty="0">
              <a:latin typeface="Tahoma" panose="020B0604030504040204" pitchFamily="34" charset="0"/>
              <a:ea typeface="Tahoma" panose="020B0604030504040204" pitchFamily="34" charset="0"/>
              <a:cs typeface="Tahoma" panose="020B0604030504040204" pitchFamily="34" charset="0"/>
            </a:endParaRPr>
          </a:p>
          <a:p>
            <a:r>
              <a:rPr lang="en-GB" sz="1800" dirty="0">
                <a:latin typeface="Tahoma" panose="020B0604030504040204" pitchFamily="34" charset="0"/>
                <a:ea typeface="Tahoma" panose="020B0604030504040204" pitchFamily="34" charset="0"/>
                <a:cs typeface="Tahoma" panose="020B0604030504040204" pitchFamily="34" charset="0"/>
              </a:rPr>
              <a:t>Whilst the science and physiology is complex and we are always discovering new things about obesity, what we do know for sure is the stigma people living with obesity experience every day</a:t>
            </a:r>
          </a:p>
          <a:p>
            <a:endParaRPr lang="en-GB" sz="1800" dirty="0">
              <a:latin typeface="Tahoma" panose="020B0604030504040204" pitchFamily="34" charset="0"/>
              <a:ea typeface="Tahoma" panose="020B0604030504040204" pitchFamily="34" charset="0"/>
              <a:cs typeface="Tahoma" panose="020B0604030504040204" pitchFamily="34" charset="0"/>
            </a:endParaRPr>
          </a:p>
          <a:p>
            <a:r>
              <a:rPr lang="en-GB" sz="1800" dirty="0">
                <a:latin typeface="Tahoma" panose="020B0604030504040204" pitchFamily="34" charset="0"/>
                <a:ea typeface="Tahoma" panose="020B0604030504040204" pitchFamily="34" charset="0"/>
                <a:cs typeface="Tahoma" panose="020B0604030504040204" pitchFamily="34" charset="0"/>
              </a:rPr>
              <a:t>Clinicians interacting with service users have a clear opportunity to ensure that their conversations do not inadvertently contribute to this existing stigma. </a:t>
            </a:r>
          </a:p>
          <a:p>
            <a:pPr marL="0" indent="0" algn="ctr">
              <a:buNone/>
            </a:pPr>
            <a:r>
              <a:rPr lang="en-GB" b="1" u="sng"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You can choose language that is inclusive and supportive</a:t>
            </a:r>
          </a:p>
        </p:txBody>
      </p:sp>
      <p:sp>
        <p:nvSpPr>
          <p:cNvPr id="4" name="Title 1">
            <a:extLst>
              <a:ext uri="{FF2B5EF4-FFF2-40B4-BE49-F238E27FC236}">
                <a16:creationId xmlns:a16="http://schemas.microsoft.com/office/drawing/2014/main" id="{13A7B6DF-F89E-AE80-3309-1B5722D69BFD}"/>
              </a:ext>
            </a:extLst>
          </p:cNvPr>
          <p:cNvSpPr>
            <a:spLocks noGrp="1"/>
          </p:cNvSpPr>
          <p:nvPr>
            <p:ph type="title"/>
          </p:nvPr>
        </p:nvSpPr>
        <p:spPr>
          <a:xfrm>
            <a:off x="0" y="547881"/>
            <a:ext cx="7230139" cy="1325563"/>
          </a:xfrm>
        </p:spPr>
        <p:txBody>
          <a:bodyPr>
            <a:normAutofit/>
          </a:bodyPr>
          <a:lstStyle/>
          <a:p>
            <a:pPr algn="ctr"/>
            <a:r>
              <a:rPr lang="en-GB" sz="3600" b="1" dirty="0">
                <a:solidFill>
                  <a:schemeClr val="accent1">
                    <a:lumMod val="75000"/>
                  </a:schemeClr>
                </a:solidFill>
                <a:latin typeface="Arial" panose="020B0604020202020204" pitchFamily="34" charset="0"/>
                <a:cs typeface="Arial" panose="020B0604020202020204" pitchFamily="34" charset="0"/>
              </a:rPr>
              <a:t>The importance of language</a:t>
            </a:r>
          </a:p>
        </p:txBody>
      </p:sp>
      <p:pic>
        <p:nvPicPr>
          <p:cNvPr id="2" name="Picture 1" descr="Kirklees Health and Care Partnership Logo">
            <a:extLst>
              <a:ext uri="{FF2B5EF4-FFF2-40B4-BE49-F238E27FC236}">
                <a16:creationId xmlns:a16="http://schemas.microsoft.com/office/drawing/2014/main" id="{48370D3B-7F57-B201-A9C8-38D7EA72E9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3694" y="201990"/>
            <a:ext cx="1421054" cy="1175438"/>
          </a:xfrm>
          <a:prstGeom prst="rect">
            <a:avLst/>
          </a:prstGeom>
        </p:spPr>
      </p:pic>
      <p:pic>
        <p:nvPicPr>
          <p:cNvPr id="5" name="Picture 2" descr="Guide to Producing Accessible Content and Documents - Wakefield ...">
            <a:extLst>
              <a:ext uri="{FF2B5EF4-FFF2-40B4-BE49-F238E27FC236}">
                <a16:creationId xmlns:a16="http://schemas.microsoft.com/office/drawing/2014/main" id="{D232679D-34FA-D9C0-B854-4191A54AE3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776" y="470067"/>
            <a:ext cx="1803991" cy="63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7088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4EF6C-0E0B-E169-5668-3479F29E6D61}"/>
              </a:ext>
            </a:extLst>
          </p:cNvPr>
          <p:cNvSpPr>
            <a:spLocks noGrp="1"/>
          </p:cNvSpPr>
          <p:nvPr>
            <p:ph idx="1"/>
          </p:nvPr>
        </p:nvSpPr>
        <p:spPr>
          <a:xfrm>
            <a:off x="1147482" y="1939285"/>
            <a:ext cx="8987266" cy="6042990"/>
          </a:xfrm>
        </p:spPr>
        <p:txBody>
          <a:bodyPr>
            <a:normAutofit/>
          </a:bodyPr>
          <a:lstStyle/>
          <a:p>
            <a:pPr marL="0" indent="0">
              <a:buNone/>
            </a:pPr>
            <a:r>
              <a:rPr lang="en-GB" sz="2000" dirty="0">
                <a:latin typeface="Tahoma" panose="020B0604030504040204" pitchFamily="34" charset="0"/>
                <a:ea typeface="Tahoma" panose="020B0604030504040204" pitchFamily="34" charset="0"/>
                <a:cs typeface="Tahoma" panose="020B0604030504040204" pitchFamily="34" charset="0"/>
              </a:rPr>
              <a:t>Survey posted online for women &amp; birthing people  accessing care at MYTT or CHFT</a:t>
            </a:r>
          </a:p>
          <a:p>
            <a:r>
              <a:rPr lang="en-GB" sz="2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67</a:t>
            </a:r>
            <a:r>
              <a:rPr lang="en-GB" sz="2000" dirty="0">
                <a:latin typeface="Tahoma" panose="020B0604030504040204" pitchFamily="34" charset="0"/>
                <a:ea typeface="Tahoma" panose="020B0604030504040204" pitchFamily="34" charset="0"/>
                <a:cs typeface="Tahoma" panose="020B0604030504040204" pitchFamily="34" charset="0"/>
              </a:rPr>
              <a:t> responses </a:t>
            </a:r>
          </a:p>
          <a:p>
            <a:r>
              <a:rPr lang="en-GB" sz="2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48% </a:t>
            </a:r>
            <a:r>
              <a:rPr lang="en-GB" sz="2000" dirty="0">
                <a:latin typeface="Tahoma" panose="020B0604030504040204" pitchFamily="34" charset="0"/>
                <a:ea typeface="Tahoma" panose="020B0604030504040204" pitchFamily="34" charset="0"/>
                <a:cs typeface="Tahoma" panose="020B0604030504040204" pitchFamily="34" charset="0"/>
              </a:rPr>
              <a:t>did not find information given around obesity useful</a:t>
            </a:r>
          </a:p>
          <a:p>
            <a:r>
              <a:rPr lang="en-GB" sz="2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56% </a:t>
            </a:r>
            <a:r>
              <a:rPr lang="en-GB" sz="2000" dirty="0">
                <a:latin typeface="Tahoma" panose="020B0604030504040204" pitchFamily="34" charset="0"/>
                <a:ea typeface="Tahoma" panose="020B0604030504040204" pitchFamily="34" charset="0"/>
                <a:cs typeface="Tahoma" panose="020B0604030504040204" pitchFamily="34" charset="0"/>
              </a:rPr>
              <a:t>understood associated risks and </a:t>
            </a:r>
            <a:r>
              <a:rPr lang="en-GB" sz="2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48% </a:t>
            </a:r>
            <a:r>
              <a:rPr lang="en-GB" sz="2000" dirty="0">
                <a:latin typeface="Tahoma" panose="020B0604030504040204" pitchFamily="34" charset="0"/>
                <a:ea typeface="Tahoma" panose="020B0604030504040204" pitchFamily="34" charset="0"/>
                <a:cs typeface="Tahoma" panose="020B0604030504040204" pitchFamily="34" charset="0"/>
              </a:rPr>
              <a:t>found discussions around the risk to be a negative experience</a:t>
            </a:r>
          </a:p>
          <a:p>
            <a:r>
              <a:rPr lang="en-GB" sz="2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57% </a:t>
            </a:r>
            <a:r>
              <a:rPr lang="en-GB" sz="2000" dirty="0">
                <a:latin typeface="Tahoma" panose="020B0604030504040204" pitchFamily="34" charset="0"/>
                <a:ea typeface="Tahoma" panose="020B0604030504040204" pitchFamily="34" charset="0"/>
                <a:cs typeface="Tahoma" panose="020B0604030504040204" pitchFamily="34" charset="0"/>
              </a:rPr>
              <a:t>find language used around raised BMI </a:t>
            </a:r>
            <a:r>
              <a:rPr lang="en-GB" sz="2000"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negative</a:t>
            </a:r>
          </a:p>
          <a:p>
            <a:r>
              <a:rPr lang="en-GB" sz="2000" dirty="0">
                <a:latin typeface="Tahoma" panose="020B0604030504040204" pitchFamily="34" charset="0"/>
                <a:ea typeface="Tahoma" panose="020B0604030504040204" pitchFamily="34" charset="0"/>
                <a:cs typeface="Tahoma" panose="020B0604030504040204" pitchFamily="34" charset="0"/>
              </a:rPr>
              <a:t>They did not find it helpful to be ‘</a:t>
            </a:r>
            <a:r>
              <a:rPr lang="en-GB" sz="2000"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told’ </a:t>
            </a:r>
            <a:r>
              <a:rPr lang="en-GB" sz="2000" dirty="0">
                <a:latin typeface="Tahoma" panose="020B0604030504040204" pitchFamily="34" charset="0"/>
                <a:ea typeface="Tahoma" panose="020B0604030504040204" pitchFamily="34" charset="0"/>
                <a:cs typeface="Tahoma" panose="020B0604030504040204" pitchFamily="34" charset="0"/>
              </a:rPr>
              <a:t>they could not pursue a particular care pathway and would prefer to be given information and options</a:t>
            </a:r>
          </a:p>
          <a:p>
            <a:endParaRPr lang="en-GB"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13A7B6DF-F89E-AE80-3309-1B5722D69BFD}"/>
              </a:ext>
            </a:extLst>
          </p:cNvPr>
          <p:cNvSpPr>
            <a:spLocks noGrp="1"/>
          </p:cNvSpPr>
          <p:nvPr>
            <p:ph type="title"/>
          </p:nvPr>
        </p:nvSpPr>
        <p:spPr>
          <a:xfrm>
            <a:off x="727262" y="365124"/>
            <a:ext cx="5651648" cy="1325563"/>
          </a:xfrm>
        </p:spPr>
        <p:txBody>
          <a:bodyPr>
            <a:normAutofit/>
          </a:bodyPr>
          <a:lstStyle/>
          <a:p>
            <a:pPr algn="ctr"/>
            <a:r>
              <a:rPr lang="en-GB" sz="3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What women told us…</a:t>
            </a:r>
          </a:p>
        </p:txBody>
      </p:sp>
      <p:pic>
        <p:nvPicPr>
          <p:cNvPr id="2" name="Picture 1" descr="Kirklees Health and Care Partnership Logo">
            <a:extLst>
              <a:ext uri="{FF2B5EF4-FFF2-40B4-BE49-F238E27FC236}">
                <a16:creationId xmlns:a16="http://schemas.microsoft.com/office/drawing/2014/main" id="{862F47C6-B2BD-1032-AC12-3F17668EB1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7482" y="201990"/>
            <a:ext cx="1367266" cy="963422"/>
          </a:xfrm>
          <a:prstGeom prst="rect">
            <a:avLst/>
          </a:prstGeom>
        </p:spPr>
      </p:pic>
      <p:pic>
        <p:nvPicPr>
          <p:cNvPr id="5" name="Picture 2" descr="Guide to Producing Accessible Content and Documents - Wakefield ...">
            <a:extLst>
              <a:ext uri="{FF2B5EF4-FFF2-40B4-BE49-F238E27FC236}">
                <a16:creationId xmlns:a16="http://schemas.microsoft.com/office/drawing/2014/main" id="{ADA69610-EC71-D34A-C6A5-CA51A864E6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2991" y="524671"/>
            <a:ext cx="1622613" cy="503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1894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4EF6C-0E0B-E169-5668-3479F29E6D61}"/>
              </a:ext>
            </a:extLst>
          </p:cNvPr>
          <p:cNvSpPr>
            <a:spLocks noGrp="1"/>
          </p:cNvSpPr>
          <p:nvPr>
            <p:ph idx="1"/>
          </p:nvPr>
        </p:nvSpPr>
        <p:spPr>
          <a:xfrm>
            <a:off x="77491" y="983449"/>
            <a:ext cx="8057907" cy="4582178"/>
          </a:xfrm>
        </p:spPr>
        <p:txBody>
          <a:bodyPr>
            <a:normAutofit fontScale="25000" lnSpcReduction="20000"/>
          </a:bodyPr>
          <a:lstStyle/>
          <a:p>
            <a:r>
              <a:rPr lang="en-GB" sz="7200" i="1" dirty="0"/>
              <a:t>Telling women they “can’t” have their birth or can’t have certain monitoring in labour. Say ‘we don’t recommend’ 	</a:t>
            </a:r>
          </a:p>
          <a:p>
            <a:r>
              <a:rPr lang="en-GB" sz="7200" i="1" dirty="0"/>
              <a:t>I think it should be important to understand that having a raised BMI isn’t just because of poor choices and ignorance. It also can be past trauma. </a:t>
            </a:r>
          </a:p>
          <a:p>
            <a:r>
              <a:rPr lang="en-GB" sz="7200" i="1" dirty="0"/>
              <a:t>Having more support for woman with a higher BMI and giving them a chance to ask more questions and an in detail meeting about it and how it effects mine and baby’s health</a:t>
            </a:r>
          </a:p>
          <a:p>
            <a:r>
              <a:rPr lang="en-GB" sz="7200" i="1" dirty="0"/>
              <a:t> ASK women if they want help with their weight, don't force 'help' on them if they don't want it.</a:t>
            </a:r>
          </a:p>
          <a:p>
            <a:r>
              <a:rPr lang="en-GB" sz="7200" i="1" dirty="0"/>
              <a:t>I was told very clearly that I couldn't have a water birth. 		</a:t>
            </a:r>
          </a:p>
          <a:p>
            <a:r>
              <a:rPr lang="en-GB" sz="7200" i="1" dirty="0"/>
              <a:t>Don't make fat people feel like they're bad for choosing to have a family.	</a:t>
            </a:r>
          </a:p>
          <a:p>
            <a:r>
              <a:rPr lang="en-GB" sz="7200" i="1" dirty="0"/>
              <a:t>All the advice was to eat healthy and exercise more, both of which I was doing the best I could</a:t>
            </a:r>
          </a:p>
          <a:p>
            <a:r>
              <a:rPr lang="en-GB" sz="7200" i="1" dirty="0"/>
              <a:t>The pressure to do what the Consultant said ‘was best’ was overwhelming</a:t>
            </a:r>
          </a:p>
          <a:p>
            <a:r>
              <a:rPr lang="en-GB" sz="7200" i="1" dirty="0"/>
              <a:t>Don’t assume I am unhealthy because I have a raised BMI</a:t>
            </a:r>
          </a:p>
          <a:p>
            <a:r>
              <a:rPr lang="en-GB" sz="7200" i="1" dirty="0"/>
              <a:t>Treat the person in front of you, not the risk factors and maybes. </a:t>
            </a:r>
          </a:p>
          <a:p>
            <a:pPr marL="0" indent="0">
              <a:buNone/>
            </a:pPr>
            <a:r>
              <a:rPr lang="en-GB" sz="6400" dirty="0"/>
              <a:t>	</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pPr marL="0" indent="0" algn="ctr">
              <a:buNone/>
            </a:pPr>
            <a:endParaRPr lang="en-GB" dirty="0">
              <a:solidFill>
                <a:srgbClr val="00B0F0"/>
              </a:solidFill>
              <a:latin typeface="Arial" panose="020B0604020202020204" pitchFamily="34" charset="0"/>
              <a:cs typeface="Arial" panose="020B0604020202020204" pitchFamily="34" charset="0"/>
            </a:endParaRPr>
          </a:p>
          <a:p>
            <a:pPr marL="0" indent="0" algn="ctr">
              <a:buNone/>
            </a:pPr>
            <a:endParaRPr lang="en-GB" dirty="0">
              <a:solidFill>
                <a:srgbClr val="00B0F0"/>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13A7B6DF-F89E-AE80-3309-1B5722D69BFD}"/>
              </a:ext>
            </a:extLst>
          </p:cNvPr>
          <p:cNvSpPr>
            <a:spLocks noGrp="1"/>
          </p:cNvSpPr>
          <p:nvPr>
            <p:ph type="title"/>
          </p:nvPr>
        </p:nvSpPr>
        <p:spPr>
          <a:xfrm>
            <a:off x="135591" y="108896"/>
            <a:ext cx="5539068" cy="639284"/>
          </a:xfrm>
        </p:spPr>
        <p:txBody>
          <a:bodyPr>
            <a:normAutofit/>
          </a:bodyPr>
          <a:lstStyle/>
          <a:p>
            <a:pPr algn="ctr"/>
            <a:r>
              <a:rPr kumimoji="0" lang="en-GB" sz="3600" b="1" i="0" u="none" strike="noStrike" kern="1200" cap="none" spc="0" normalizeH="0" baseline="0" noProof="0" dirty="0">
                <a:ln>
                  <a:noFill/>
                </a:ln>
                <a:solidFill>
                  <a:srgbClr val="4472C4">
                    <a:lumMod val="75000"/>
                  </a:srgbClr>
                </a:solidFill>
                <a:effectLst/>
                <a:uLnTx/>
                <a:uFillTx/>
                <a:latin typeface="Tahoma" panose="020B0604030504040204" pitchFamily="34" charset="0"/>
                <a:ea typeface="Tahoma" panose="020B0604030504040204" pitchFamily="34" charset="0"/>
                <a:cs typeface="Tahoma" panose="020B0604030504040204" pitchFamily="34" charset="0"/>
              </a:rPr>
              <a:t>What women told us…</a:t>
            </a:r>
            <a:endParaRPr lang="en-GB" dirty="0">
              <a:latin typeface="Arial" panose="020B0604020202020204" pitchFamily="34" charset="0"/>
              <a:cs typeface="Arial" panose="020B0604020202020204" pitchFamily="34" charset="0"/>
            </a:endParaRPr>
          </a:p>
        </p:txBody>
      </p:sp>
      <p:pic>
        <p:nvPicPr>
          <p:cNvPr id="2" name="Picture 1" descr="A close-up of words&#10;&#10;Description automatically generated">
            <a:extLst>
              <a:ext uri="{FF2B5EF4-FFF2-40B4-BE49-F238E27FC236}">
                <a16:creationId xmlns:a16="http://schemas.microsoft.com/office/drawing/2014/main" id="{9A760EE3-987E-DFC0-84C8-98134107DD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5070" y="4218282"/>
            <a:ext cx="3766930" cy="2603240"/>
          </a:xfrm>
          <a:prstGeom prst="rect">
            <a:avLst/>
          </a:prstGeom>
        </p:spPr>
      </p:pic>
      <p:pic>
        <p:nvPicPr>
          <p:cNvPr id="5" name="Picture 4" descr="A close-up of words&#10;&#10;Description automatically generated">
            <a:extLst>
              <a:ext uri="{FF2B5EF4-FFF2-40B4-BE49-F238E27FC236}">
                <a16:creationId xmlns:a16="http://schemas.microsoft.com/office/drawing/2014/main" id="{C5FCB1BD-8D3B-8558-B864-97C1A4F2EF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76541" y="1805145"/>
            <a:ext cx="3766930" cy="2413136"/>
          </a:xfrm>
          <a:prstGeom prst="rect">
            <a:avLst/>
          </a:prstGeom>
        </p:spPr>
      </p:pic>
      <p:pic>
        <p:nvPicPr>
          <p:cNvPr id="6" name="Picture 5" descr="Kirklees Health and Care Partnership Logo">
            <a:extLst>
              <a:ext uri="{FF2B5EF4-FFF2-40B4-BE49-F238E27FC236}">
                <a16:creationId xmlns:a16="http://schemas.microsoft.com/office/drawing/2014/main" id="{AC03538A-D821-50B8-90B1-9C6ABF5345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44707" y="153355"/>
            <a:ext cx="1423294" cy="909634"/>
          </a:xfrm>
          <a:prstGeom prst="rect">
            <a:avLst/>
          </a:prstGeom>
        </p:spPr>
      </p:pic>
      <p:pic>
        <p:nvPicPr>
          <p:cNvPr id="7" name="Picture 2" descr="Guide to Producing Accessible Content and Documents - Wakefield ...">
            <a:extLst>
              <a:ext uri="{FF2B5EF4-FFF2-40B4-BE49-F238E27FC236}">
                <a16:creationId xmlns:a16="http://schemas.microsoft.com/office/drawing/2014/main" id="{56F9D568-80F0-36FC-2E1B-51F799D5D6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93277" y="388624"/>
            <a:ext cx="1351430" cy="63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8415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4EF6C-0E0B-E169-5668-3479F29E6D61}"/>
              </a:ext>
            </a:extLst>
          </p:cNvPr>
          <p:cNvSpPr>
            <a:spLocks noGrp="1"/>
          </p:cNvSpPr>
          <p:nvPr>
            <p:ph idx="1"/>
          </p:nvPr>
        </p:nvSpPr>
        <p:spPr>
          <a:xfrm>
            <a:off x="295835" y="1527552"/>
            <a:ext cx="9743515" cy="5330447"/>
          </a:xfrm>
        </p:spPr>
        <p:txBody>
          <a:bodyPr>
            <a:normAutofit/>
          </a:bodyPr>
          <a:lstStyle/>
          <a:p>
            <a:endParaRPr lang="en-GB" dirty="0">
              <a:latin typeface="Arial" panose="020B0604020202020204" pitchFamily="34" charset="0"/>
              <a:cs typeface="Arial" panose="020B0604020202020204" pitchFamily="34" charset="0"/>
            </a:endParaRPr>
          </a:p>
          <a:p>
            <a:r>
              <a:rPr lang="en-GB" sz="2400" dirty="0">
                <a:latin typeface="Tahoma" panose="020B0604030504040204" pitchFamily="34" charset="0"/>
                <a:ea typeface="Tahoma" panose="020B0604030504040204" pitchFamily="34" charset="0"/>
                <a:cs typeface="Tahoma" panose="020B0604030504040204" pitchFamily="34" charset="0"/>
              </a:rPr>
              <a:t>Survey emailed for staff working in antenatal areas at MYTT and CHFT</a:t>
            </a:r>
          </a:p>
          <a:p>
            <a:r>
              <a:rPr lang="en-GB" sz="2400" dirty="0">
                <a:latin typeface="Tahoma" panose="020B0604030504040204" pitchFamily="34" charset="0"/>
                <a:ea typeface="Tahoma" panose="020B0604030504040204" pitchFamily="34" charset="0"/>
                <a:cs typeface="Tahoma" panose="020B0604030504040204" pitchFamily="34" charset="0"/>
              </a:rPr>
              <a:t> 23 responses </a:t>
            </a:r>
          </a:p>
          <a:p>
            <a:r>
              <a:rPr lang="en-GB" sz="2400" dirty="0">
                <a:latin typeface="Tahoma" panose="020B0604030504040204" pitchFamily="34" charset="0"/>
                <a:ea typeface="Tahoma" panose="020B0604030504040204" pitchFamily="34" charset="0"/>
                <a:cs typeface="Tahoma" panose="020B0604030504040204" pitchFamily="34" charset="0"/>
              </a:rPr>
              <a:t>Most feel comfortable discussing raised BMI</a:t>
            </a:r>
          </a:p>
          <a:p>
            <a:r>
              <a:rPr lang="en-GB" sz="2400" dirty="0">
                <a:latin typeface="Tahoma" panose="020B0604030504040204" pitchFamily="34" charset="0"/>
                <a:ea typeface="Tahoma" panose="020B0604030504040204" pitchFamily="34" charset="0"/>
                <a:cs typeface="Tahoma" panose="020B0604030504040204" pitchFamily="34" charset="0"/>
              </a:rPr>
              <a:t>Unsure what resource is available</a:t>
            </a:r>
          </a:p>
          <a:p>
            <a:r>
              <a:rPr lang="en-GB" sz="2400" dirty="0">
                <a:latin typeface="Tahoma" panose="020B0604030504040204" pitchFamily="34" charset="0"/>
                <a:ea typeface="Tahoma" panose="020B0604030504040204" pitchFamily="34" charset="0"/>
                <a:cs typeface="Tahoma" panose="020B0604030504040204" pitchFamily="34" charset="0"/>
              </a:rPr>
              <a:t>Open to a compassionate approach to care for raised BMI</a:t>
            </a:r>
          </a:p>
          <a:p>
            <a:r>
              <a:rPr lang="en-GB" sz="2400" dirty="0">
                <a:latin typeface="Tahoma" panose="020B0604030504040204" pitchFamily="34" charset="0"/>
                <a:ea typeface="Tahoma" panose="020B0604030504040204" pitchFamily="34" charset="0"/>
                <a:cs typeface="Tahoma" panose="020B0604030504040204" pitchFamily="34" charset="0"/>
              </a:rPr>
              <a:t>Majority would welcome further guidance and support</a:t>
            </a:r>
          </a:p>
        </p:txBody>
      </p:sp>
      <p:sp>
        <p:nvSpPr>
          <p:cNvPr id="4" name="Title 1">
            <a:extLst>
              <a:ext uri="{FF2B5EF4-FFF2-40B4-BE49-F238E27FC236}">
                <a16:creationId xmlns:a16="http://schemas.microsoft.com/office/drawing/2014/main" id="{13A7B6DF-F89E-AE80-3309-1B5722D69BFD}"/>
              </a:ext>
            </a:extLst>
          </p:cNvPr>
          <p:cNvSpPr>
            <a:spLocks noGrp="1"/>
          </p:cNvSpPr>
          <p:nvPr>
            <p:ph type="title"/>
          </p:nvPr>
        </p:nvSpPr>
        <p:spPr>
          <a:xfrm>
            <a:off x="295835" y="365124"/>
            <a:ext cx="5951551" cy="1325563"/>
          </a:xfrm>
        </p:spPr>
        <p:txBody>
          <a:bodyPr>
            <a:normAutofit/>
          </a:bodyPr>
          <a:lstStyle/>
          <a:p>
            <a:pPr algn="ctr"/>
            <a:r>
              <a:rPr lang="en-GB" sz="32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What midwives &amp; Doctors told us…</a:t>
            </a:r>
          </a:p>
        </p:txBody>
      </p:sp>
      <p:pic>
        <p:nvPicPr>
          <p:cNvPr id="2" name="Picture 1" descr="Kirklees Health and Care Partnership Logo">
            <a:extLst>
              <a:ext uri="{FF2B5EF4-FFF2-40B4-BE49-F238E27FC236}">
                <a16:creationId xmlns:a16="http://schemas.microsoft.com/office/drawing/2014/main" id="{194E0B23-B8C6-E626-64A2-E2EA82F933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8582" y="201990"/>
            <a:ext cx="1339272" cy="1175438"/>
          </a:xfrm>
          <a:prstGeom prst="rect">
            <a:avLst/>
          </a:prstGeom>
        </p:spPr>
      </p:pic>
      <p:pic>
        <p:nvPicPr>
          <p:cNvPr id="5" name="Picture 2" descr="Guide to Producing Accessible Content and Documents - Wakefield ...">
            <a:extLst>
              <a:ext uri="{FF2B5EF4-FFF2-40B4-BE49-F238E27FC236}">
                <a16:creationId xmlns:a16="http://schemas.microsoft.com/office/drawing/2014/main" id="{B65A7329-66FD-AD84-E844-9FFD5105A3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9018" y="613722"/>
            <a:ext cx="1656210" cy="63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121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4EF6C-0E0B-E169-5668-3479F29E6D61}"/>
              </a:ext>
            </a:extLst>
          </p:cNvPr>
          <p:cNvSpPr>
            <a:spLocks noGrp="1"/>
          </p:cNvSpPr>
          <p:nvPr>
            <p:ph idx="1"/>
          </p:nvPr>
        </p:nvSpPr>
        <p:spPr>
          <a:xfrm>
            <a:off x="331694" y="1579418"/>
            <a:ext cx="11295530" cy="5278582"/>
          </a:xfrm>
        </p:spPr>
        <p:txBody>
          <a:bodyPr>
            <a:normAutofit/>
          </a:bodyPr>
          <a:lstStyle/>
          <a:p>
            <a:pPr marL="0" indent="0">
              <a:buNone/>
            </a:pPr>
            <a:r>
              <a:rPr lang="en-GB" sz="2000" b="1" dirty="0">
                <a:latin typeface="Tahoma" panose="020B0604030504040204" pitchFamily="34" charset="0"/>
                <a:ea typeface="Tahoma" panose="020B0604030504040204" pitchFamily="34" charset="0"/>
                <a:cs typeface="Tahoma" panose="020B0604030504040204" pitchFamily="34" charset="0"/>
              </a:rPr>
              <a:t>A compassionate approach will support women to feel empowered and valued as an individual just the way they are: </a:t>
            </a:r>
          </a:p>
        </p:txBody>
      </p:sp>
      <p:sp>
        <p:nvSpPr>
          <p:cNvPr id="4" name="Title 1">
            <a:extLst>
              <a:ext uri="{FF2B5EF4-FFF2-40B4-BE49-F238E27FC236}">
                <a16:creationId xmlns:a16="http://schemas.microsoft.com/office/drawing/2014/main" id="{13A7B6DF-F89E-AE80-3309-1B5722D69BFD}"/>
              </a:ext>
            </a:extLst>
          </p:cNvPr>
          <p:cNvSpPr>
            <a:spLocks noGrp="1"/>
          </p:cNvSpPr>
          <p:nvPr>
            <p:ph type="title"/>
          </p:nvPr>
        </p:nvSpPr>
        <p:spPr>
          <a:xfrm>
            <a:off x="83127" y="96671"/>
            <a:ext cx="7471114" cy="1325563"/>
          </a:xfrm>
        </p:spPr>
        <p:txBody>
          <a:bodyPr>
            <a:normAutofit/>
          </a:bodyPr>
          <a:lstStyle/>
          <a:p>
            <a:pPr algn="ctr"/>
            <a:r>
              <a:rPr lang="en-GB" sz="3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A compassionate approach-</a:t>
            </a:r>
            <a:br>
              <a:rPr lang="en-GB" sz="3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br>
            <a:r>
              <a:rPr lang="en-GB" sz="36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 </a:t>
            </a:r>
            <a:r>
              <a:rPr lang="en-GB" sz="40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7 principles </a:t>
            </a:r>
          </a:p>
        </p:txBody>
      </p:sp>
      <p:sp>
        <p:nvSpPr>
          <p:cNvPr id="7" name="Oval 6">
            <a:extLst>
              <a:ext uri="{FF2B5EF4-FFF2-40B4-BE49-F238E27FC236}">
                <a16:creationId xmlns:a16="http://schemas.microsoft.com/office/drawing/2014/main" id="{35E4F981-6EAD-C55C-8CDB-3E68AD9830AB}"/>
              </a:ext>
            </a:extLst>
          </p:cNvPr>
          <p:cNvSpPr/>
          <p:nvPr/>
        </p:nvSpPr>
        <p:spPr>
          <a:xfrm>
            <a:off x="1069331" y="3744312"/>
            <a:ext cx="2335695" cy="1073426"/>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Don’t generalise</a:t>
            </a:r>
          </a:p>
        </p:txBody>
      </p:sp>
      <p:sp>
        <p:nvSpPr>
          <p:cNvPr id="8" name="Oval 7">
            <a:extLst>
              <a:ext uri="{FF2B5EF4-FFF2-40B4-BE49-F238E27FC236}">
                <a16:creationId xmlns:a16="http://schemas.microsoft.com/office/drawing/2014/main" id="{18B7AD60-44A8-0774-FFF7-EE954D51E52A}"/>
              </a:ext>
            </a:extLst>
          </p:cNvPr>
          <p:cNvSpPr/>
          <p:nvPr/>
        </p:nvSpPr>
        <p:spPr>
          <a:xfrm>
            <a:off x="1069331" y="5305774"/>
            <a:ext cx="2335695" cy="1073426"/>
          </a:xfrm>
          <a:prstGeom prst="ellipse">
            <a:avLst/>
          </a:prstGeom>
          <a:solidFill>
            <a:srgbClr val="FF33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Stick to evidence</a:t>
            </a:r>
          </a:p>
        </p:txBody>
      </p:sp>
      <p:sp>
        <p:nvSpPr>
          <p:cNvPr id="10" name="Oval 9">
            <a:extLst>
              <a:ext uri="{FF2B5EF4-FFF2-40B4-BE49-F238E27FC236}">
                <a16:creationId xmlns:a16="http://schemas.microsoft.com/office/drawing/2014/main" id="{F1285454-8A66-DA3A-87E0-40977AB81D8C}"/>
              </a:ext>
            </a:extLst>
          </p:cNvPr>
          <p:cNvSpPr/>
          <p:nvPr/>
        </p:nvSpPr>
        <p:spPr>
          <a:xfrm>
            <a:off x="981395" y="2366861"/>
            <a:ext cx="2335695" cy="107342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Positive language</a:t>
            </a:r>
          </a:p>
        </p:txBody>
      </p:sp>
      <p:sp>
        <p:nvSpPr>
          <p:cNvPr id="12" name="TextBox 11">
            <a:extLst>
              <a:ext uri="{FF2B5EF4-FFF2-40B4-BE49-F238E27FC236}">
                <a16:creationId xmlns:a16="http://schemas.microsoft.com/office/drawing/2014/main" id="{85DBA090-197C-9321-79A5-D9401948750B}"/>
              </a:ext>
            </a:extLst>
          </p:cNvPr>
          <p:cNvSpPr txBox="1"/>
          <p:nvPr/>
        </p:nvSpPr>
        <p:spPr>
          <a:xfrm>
            <a:off x="4023759" y="2250787"/>
            <a:ext cx="6375300" cy="1077218"/>
          </a:xfrm>
          <a:prstGeom prst="rect">
            <a:avLst/>
          </a:prstGeom>
          <a:noFill/>
        </p:spPr>
        <p:txBody>
          <a:bodyPr wrap="square">
            <a:spAutoFit/>
          </a:bodyPr>
          <a:lstStyle/>
          <a:p>
            <a:r>
              <a:rPr lang="en-GB" sz="1600" dirty="0">
                <a:latin typeface="Tahoma" panose="020B0604030504040204" pitchFamily="34" charset="0"/>
                <a:ea typeface="Tahoma" panose="020B0604030504040204" pitchFamily="34" charset="0"/>
                <a:cs typeface="Tahoma" panose="020B0604030504040204" pitchFamily="34" charset="0"/>
              </a:rPr>
              <a:t>Free from judgement or negative connotations that may make women feel ‘told off’ or threatened about the consequences of their weight on their pregnancy or baby. Build self-esteem and encourage self-worth </a:t>
            </a:r>
          </a:p>
        </p:txBody>
      </p:sp>
      <p:sp>
        <p:nvSpPr>
          <p:cNvPr id="13" name="TextBox 12">
            <a:extLst>
              <a:ext uri="{FF2B5EF4-FFF2-40B4-BE49-F238E27FC236}">
                <a16:creationId xmlns:a16="http://schemas.microsoft.com/office/drawing/2014/main" id="{AD6ED954-43E6-4315-F56E-373F2BDE59CA}"/>
              </a:ext>
            </a:extLst>
          </p:cNvPr>
          <p:cNvSpPr txBox="1"/>
          <p:nvPr/>
        </p:nvSpPr>
        <p:spPr>
          <a:xfrm>
            <a:off x="4105843" y="3533554"/>
            <a:ext cx="6211132" cy="1323439"/>
          </a:xfrm>
          <a:prstGeom prst="rect">
            <a:avLst/>
          </a:prstGeom>
          <a:noFill/>
        </p:spPr>
        <p:txBody>
          <a:bodyPr wrap="square">
            <a:spAutoFit/>
          </a:bodyPr>
          <a:lstStyle/>
          <a:p>
            <a:r>
              <a:rPr lang="en-GB" sz="1600" dirty="0">
                <a:latin typeface="Tahoma" panose="020B0604030504040204" pitchFamily="34" charset="0"/>
                <a:ea typeface="Tahoma" panose="020B0604030504040204" pitchFamily="34" charset="0"/>
                <a:cs typeface="Tahoma" panose="020B0604030504040204" pitchFamily="34" charset="0"/>
              </a:rPr>
              <a:t>Fully acknowledge the impact of external factors or wider determinants that influence and impact on health and wellbeing. See the woman as an individual with her own thoughts and feelings about her wellbeing and pregnancy. It is likely that not everyone will see their weight as a problem </a:t>
            </a:r>
          </a:p>
        </p:txBody>
      </p:sp>
      <p:sp>
        <p:nvSpPr>
          <p:cNvPr id="14" name="TextBox 13">
            <a:extLst>
              <a:ext uri="{FF2B5EF4-FFF2-40B4-BE49-F238E27FC236}">
                <a16:creationId xmlns:a16="http://schemas.microsoft.com/office/drawing/2014/main" id="{F019E011-5066-F58B-C33F-B9E9E5C6863A}"/>
              </a:ext>
            </a:extLst>
          </p:cNvPr>
          <p:cNvSpPr txBox="1"/>
          <p:nvPr/>
        </p:nvSpPr>
        <p:spPr>
          <a:xfrm>
            <a:off x="4105843" y="5224040"/>
            <a:ext cx="6211132" cy="1323439"/>
          </a:xfrm>
          <a:prstGeom prst="rect">
            <a:avLst/>
          </a:prstGeom>
          <a:noFill/>
        </p:spPr>
        <p:txBody>
          <a:bodyPr wrap="square">
            <a:spAutoFit/>
          </a:bodyPr>
          <a:lstStyle/>
          <a:p>
            <a:r>
              <a:rPr lang="en-GB" sz="1600" dirty="0">
                <a:latin typeface="Tahoma" panose="020B0604030504040204" pitchFamily="34" charset="0"/>
                <a:ea typeface="Tahoma" panose="020B0604030504040204" pitchFamily="34" charset="0"/>
                <a:cs typeface="Tahoma" panose="020B0604030504040204" pitchFamily="34" charset="0"/>
              </a:rPr>
              <a:t>Empathetically communicate accurate, evidence-based information that has balance and is supported by data</a:t>
            </a:r>
          </a:p>
          <a:p>
            <a:r>
              <a:rPr lang="en-GB" sz="1600" dirty="0">
                <a:latin typeface="Tahoma" panose="020B0604030504040204" pitchFamily="34" charset="0"/>
                <a:ea typeface="Tahoma" panose="020B0604030504040204" pitchFamily="34" charset="0"/>
                <a:cs typeface="Tahoma" panose="020B0604030504040204" pitchFamily="34" charset="0"/>
              </a:rPr>
              <a:t>Don’t assume that having a raised BMI is due to having an unhealthy diet or lifestyle (lots of people have these and are not overweight)</a:t>
            </a:r>
          </a:p>
        </p:txBody>
      </p:sp>
      <p:pic>
        <p:nvPicPr>
          <p:cNvPr id="2" name="Picture 1" descr="Kirklees Health and Care Partnership Logo">
            <a:extLst>
              <a:ext uri="{FF2B5EF4-FFF2-40B4-BE49-F238E27FC236}">
                <a16:creationId xmlns:a16="http://schemas.microsoft.com/office/drawing/2014/main" id="{25B0BB45-0780-1B80-5FE7-C09EF8038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9528" y="201990"/>
            <a:ext cx="1389531" cy="1175438"/>
          </a:xfrm>
          <a:prstGeom prst="rect">
            <a:avLst/>
          </a:prstGeom>
        </p:spPr>
      </p:pic>
      <p:pic>
        <p:nvPicPr>
          <p:cNvPr id="5" name="Picture 2" descr="Guide to Producing Accessible Content and Documents - Wakefield ...">
            <a:extLst>
              <a:ext uri="{FF2B5EF4-FFF2-40B4-BE49-F238E27FC236}">
                <a16:creationId xmlns:a16="http://schemas.microsoft.com/office/drawing/2014/main" id="{B1025793-BC7F-11B0-5832-903A29C8A5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2776" y="608879"/>
            <a:ext cx="1508156" cy="63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3968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0CFB9071-4F12-28C1-07F7-BCC160E3A38D}"/>
              </a:ext>
            </a:extLst>
          </p:cNvPr>
          <p:cNvSpPr/>
          <p:nvPr/>
        </p:nvSpPr>
        <p:spPr>
          <a:xfrm>
            <a:off x="803413" y="2578006"/>
            <a:ext cx="2335695" cy="1073426"/>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Avoid humour</a:t>
            </a:r>
          </a:p>
        </p:txBody>
      </p:sp>
      <p:sp>
        <p:nvSpPr>
          <p:cNvPr id="5" name="Oval 4">
            <a:extLst>
              <a:ext uri="{FF2B5EF4-FFF2-40B4-BE49-F238E27FC236}">
                <a16:creationId xmlns:a16="http://schemas.microsoft.com/office/drawing/2014/main" id="{B70AF4B5-AC6D-9671-7D53-CAF30F1BAFD1}"/>
              </a:ext>
            </a:extLst>
          </p:cNvPr>
          <p:cNvSpPr/>
          <p:nvPr/>
        </p:nvSpPr>
        <p:spPr>
          <a:xfrm>
            <a:off x="789541" y="1127442"/>
            <a:ext cx="2335695" cy="1073426"/>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Be empathetic</a:t>
            </a:r>
          </a:p>
        </p:txBody>
      </p:sp>
      <p:sp>
        <p:nvSpPr>
          <p:cNvPr id="6" name="Oval 5">
            <a:extLst>
              <a:ext uri="{FF2B5EF4-FFF2-40B4-BE49-F238E27FC236}">
                <a16:creationId xmlns:a16="http://schemas.microsoft.com/office/drawing/2014/main" id="{1B17F02C-ACCC-2408-EFBA-836558041FCE}"/>
              </a:ext>
            </a:extLst>
          </p:cNvPr>
          <p:cNvSpPr/>
          <p:nvPr/>
        </p:nvSpPr>
        <p:spPr>
          <a:xfrm>
            <a:off x="803413" y="4028570"/>
            <a:ext cx="2335695" cy="1073426"/>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Listen and explore</a:t>
            </a:r>
          </a:p>
        </p:txBody>
      </p:sp>
      <p:sp>
        <p:nvSpPr>
          <p:cNvPr id="9" name="Oval 8">
            <a:extLst>
              <a:ext uri="{FF2B5EF4-FFF2-40B4-BE49-F238E27FC236}">
                <a16:creationId xmlns:a16="http://schemas.microsoft.com/office/drawing/2014/main" id="{DFCD92FC-3BED-DFB0-A436-2974C958AB14}"/>
              </a:ext>
            </a:extLst>
          </p:cNvPr>
          <p:cNvSpPr/>
          <p:nvPr/>
        </p:nvSpPr>
        <p:spPr>
          <a:xfrm>
            <a:off x="888501" y="5479134"/>
            <a:ext cx="2335695" cy="1073426"/>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rgbClr val="00B050"/>
                </a:solidFill>
              </a:rPr>
              <a:t>Don’t blame</a:t>
            </a:r>
          </a:p>
        </p:txBody>
      </p:sp>
      <p:sp>
        <p:nvSpPr>
          <p:cNvPr id="12" name="TextBox 11">
            <a:extLst>
              <a:ext uri="{FF2B5EF4-FFF2-40B4-BE49-F238E27FC236}">
                <a16:creationId xmlns:a16="http://schemas.microsoft.com/office/drawing/2014/main" id="{5B7DB493-3A38-B3FB-D281-DA1FE860F632}"/>
              </a:ext>
            </a:extLst>
          </p:cNvPr>
          <p:cNvSpPr txBox="1"/>
          <p:nvPr/>
        </p:nvSpPr>
        <p:spPr>
          <a:xfrm>
            <a:off x="3960191" y="1235616"/>
            <a:ext cx="5854148" cy="830997"/>
          </a:xfrm>
          <a:prstGeom prst="rect">
            <a:avLst/>
          </a:prstGeom>
          <a:noFill/>
        </p:spPr>
        <p:txBody>
          <a:bodyPr wrap="square">
            <a:spAutoFit/>
          </a:bodyPr>
          <a:lstStyle/>
          <a:p>
            <a:r>
              <a:rPr lang="en-GB" sz="1600" dirty="0">
                <a:latin typeface="Tahoma" panose="020B0604030504040204" pitchFamily="34" charset="0"/>
                <a:ea typeface="Tahoma" panose="020B0604030504040204" pitchFamily="34" charset="0"/>
                <a:cs typeface="Tahoma" panose="020B0604030504040204" pitchFamily="34" charset="0"/>
              </a:rPr>
              <a:t>Avoid making assumptions about how women feel about their weight, understand that there are many different approaches to understanding someone’s health </a:t>
            </a:r>
          </a:p>
        </p:txBody>
      </p:sp>
      <p:sp>
        <p:nvSpPr>
          <p:cNvPr id="13" name="TextBox 12">
            <a:extLst>
              <a:ext uri="{FF2B5EF4-FFF2-40B4-BE49-F238E27FC236}">
                <a16:creationId xmlns:a16="http://schemas.microsoft.com/office/drawing/2014/main" id="{C12E9B79-909E-FDA2-1643-E58E3E9F7648}"/>
              </a:ext>
            </a:extLst>
          </p:cNvPr>
          <p:cNvSpPr txBox="1"/>
          <p:nvPr/>
        </p:nvSpPr>
        <p:spPr>
          <a:xfrm>
            <a:off x="3960191" y="2577912"/>
            <a:ext cx="5854148" cy="830997"/>
          </a:xfrm>
          <a:prstGeom prst="rect">
            <a:avLst/>
          </a:prstGeom>
          <a:noFill/>
        </p:spPr>
        <p:txBody>
          <a:bodyPr wrap="square">
            <a:spAutoFit/>
          </a:bodyPr>
          <a:lstStyle/>
          <a:p>
            <a:r>
              <a:rPr lang="en-GB" sz="1600" dirty="0">
                <a:latin typeface="Tahoma" panose="020B0604030504040204" pitchFamily="34" charset="0"/>
                <a:ea typeface="Tahoma" panose="020B0604030504040204" pitchFamily="34" charset="0"/>
                <a:cs typeface="Tahoma" panose="020B0604030504040204" pitchFamily="34" charset="0"/>
              </a:rPr>
              <a:t>Never use humour or ridicule when discussing weight or attitudes and approaches to health and wellbeing, it does not ‘soften’ or make the discussion more light-hearted</a:t>
            </a:r>
          </a:p>
        </p:txBody>
      </p:sp>
      <p:sp>
        <p:nvSpPr>
          <p:cNvPr id="14" name="TextBox 13">
            <a:extLst>
              <a:ext uri="{FF2B5EF4-FFF2-40B4-BE49-F238E27FC236}">
                <a16:creationId xmlns:a16="http://schemas.microsoft.com/office/drawing/2014/main" id="{7A159BB6-D522-D892-2D42-BCCE4EF779C4}"/>
              </a:ext>
            </a:extLst>
          </p:cNvPr>
          <p:cNvSpPr txBox="1"/>
          <p:nvPr/>
        </p:nvSpPr>
        <p:spPr>
          <a:xfrm>
            <a:off x="3960191" y="3651432"/>
            <a:ext cx="5854148" cy="1569660"/>
          </a:xfrm>
          <a:prstGeom prst="rect">
            <a:avLst/>
          </a:prstGeom>
          <a:noFill/>
        </p:spPr>
        <p:txBody>
          <a:bodyPr wrap="square">
            <a:spAutoFit/>
          </a:bodyPr>
          <a:lstStyle/>
          <a:p>
            <a:r>
              <a:rPr lang="en-GB" sz="1600" dirty="0">
                <a:latin typeface="Tahoma" panose="020B0604030504040204" pitchFamily="34" charset="0"/>
                <a:ea typeface="Tahoma" panose="020B0604030504040204" pitchFamily="34" charset="0"/>
                <a:cs typeface="Tahoma" panose="020B0604030504040204" pitchFamily="34" charset="0"/>
              </a:rPr>
              <a:t>Have open and honest conversations. Listen to how the woman describes her weight and body and emulate this. Use her own language as a basis to explore her thoughts and feelings and what support she might want. Do not tell women they ‘cannot’ have certain care (such as a pool birth), instead explore and provide factual information</a:t>
            </a:r>
          </a:p>
        </p:txBody>
      </p:sp>
      <p:sp>
        <p:nvSpPr>
          <p:cNvPr id="15" name="TextBox 14">
            <a:extLst>
              <a:ext uri="{FF2B5EF4-FFF2-40B4-BE49-F238E27FC236}">
                <a16:creationId xmlns:a16="http://schemas.microsoft.com/office/drawing/2014/main" id="{1B3DBEA8-2018-6AC2-BEA5-02C6BBC355CB}"/>
              </a:ext>
            </a:extLst>
          </p:cNvPr>
          <p:cNvSpPr txBox="1"/>
          <p:nvPr/>
        </p:nvSpPr>
        <p:spPr>
          <a:xfrm>
            <a:off x="3960191" y="5525964"/>
            <a:ext cx="5854148" cy="1077218"/>
          </a:xfrm>
          <a:prstGeom prst="rect">
            <a:avLst/>
          </a:prstGeom>
          <a:noFill/>
        </p:spPr>
        <p:txBody>
          <a:bodyPr wrap="square">
            <a:spAutoFit/>
          </a:bodyPr>
          <a:lstStyle/>
          <a:p>
            <a:r>
              <a:rPr lang="en-GB" sz="1600" dirty="0">
                <a:latin typeface="Tahoma" panose="020B0604030504040204" pitchFamily="34" charset="0"/>
                <a:ea typeface="Tahoma" panose="020B0604030504040204" pitchFamily="34" charset="0"/>
                <a:cs typeface="Tahoma" panose="020B0604030504040204" pitchFamily="34" charset="0"/>
              </a:rPr>
              <a:t>Avoid language that puts the responsibility of a woman’s weight on her – there are many reasons why someone’s BMI is raised. For someone to feel supported, it’s important they don’t feel blamed</a:t>
            </a:r>
          </a:p>
        </p:txBody>
      </p:sp>
      <p:pic>
        <p:nvPicPr>
          <p:cNvPr id="3" name="Picture 2" descr="Kirklees Health and Care Partnership Logo">
            <a:extLst>
              <a:ext uri="{FF2B5EF4-FFF2-40B4-BE49-F238E27FC236}">
                <a16:creationId xmlns:a16="http://schemas.microsoft.com/office/drawing/2014/main" id="{345D8366-B440-8D6E-1D7B-505ED592E9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18480" y="145878"/>
            <a:ext cx="1136656" cy="1175438"/>
          </a:xfrm>
          <a:prstGeom prst="rect">
            <a:avLst/>
          </a:prstGeom>
        </p:spPr>
      </p:pic>
      <p:pic>
        <p:nvPicPr>
          <p:cNvPr id="7" name="Picture 2" descr="Guide to Producing Accessible Content and Documents - Wakefield ...">
            <a:extLst>
              <a:ext uri="{FF2B5EF4-FFF2-40B4-BE49-F238E27FC236}">
                <a16:creationId xmlns:a16="http://schemas.microsoft.com/office/drawing/2014/main" id="{6C7B0D9D-2659-D710-0B4F-ED82B2C370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0818" y="534117"/>
            <a:ext cx="1360646" cy="63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7402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A4EF6C-0E0B-E169-5668-3479F29E6D61}"/>
              </a:ext>
            </a:extLst>
          </p:cNvPr>
          <p:cNvSpPr>
            <a:spLocks noGrp="1"/>
          </p:cNvSpPr>
          <p:nvPr>
            <p:ph idx="1"/>
          </p:nvPr>
        </p:nvSpPr>
        <p:spPr>
          <a:xfrm>
            <a:off x="147783" y="1001160"/>
            <a:ext cx="10520218" cy="5856839"/>
          </a:xfrm>
        </p:spPr>
        <p:txBody>
          <a:bodyPr>
            <a:normAutofit/>
          </a:bodyPr>
          <a:lstStyle/>
          <a:p>
            <a:pPr marL="0" indent="0">
              <a:buNone/>
            </a:pPr>
            <a:endParaRPr lang="en-GB" dirty="0"/>
          </a:p>
          <a:p>
            <a:r>
              <a:rPr lang="en-GB" sz="1800" dirty="0">
                <a:latin typeface="Tahoma" panose="020B0604030504040204" pitchFamily="34" charset="0"/>
                <a:ea typeface="Tahoma" panose="020B0604030504040204" pitchFamily="34" charset="0"/>
                <a:cs typeface="Tahoma" panose="020B0604030504040204" pitchFamily="34" charset="0"/>
              </a:rPr>
              <a:t>The relationship built by maternity care providers and service users is crucial in ensuring people feel heard and able to voice their thoughts and feelings</a:t>
            </a:r>
          </a:p>
          <a:p>
            <a:pPr marL="0" indent="0">
              <a:buNone/>
            </a:pPr>
            <a:endParaRPr lang="en-GB" sz="1800"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en-GB" sz="1800" u="sng" dirty="0">
                <a:latin typeface="Tahoma" panose="020B0604030504040204" pitchFamily="34" charset="0"/>
                <a:ea typeface="Tahoma" panose="020B0604030504040204" pitchFamily="34" charset="0"/>
                <a:cs typeface="Tahoma" panose="020B0604030504040204" pitchFamily="34" charset="0"/>
              </a:rPr>
              <a:t>Useful websites: </a:t>
            </a:r>
          </a:p>
          <a:p>
            <a:r>
              <a:rPr lang="en-GB" sz="1800" dirty="0">
                <a:latin typeface="Tahoma" panose="020B0604030504040204" pitchFamily="34" charset="0"/>
                <a:ea typeface="Tahoma" panose="020B0604030504040204" pitchFamily="34" charset="0"/>
                <a:cs typeface="Tahoma" panose="020B0604030504040204" pitchFamily="34" charset="0"/>
                <a:hlinkClick r:id="rId2"/>
              </a:rPr>
              <a:t>https://www.rcog.org.uk/for-the-public/browse-our-patient-information/being-overweight-in-pregnancy-and-after-birth/</a:t>
            </a:r>
            <a:endParaRPr lang="en-GB" sz="1800" dirty="0">
              <a:latin typeface="Tahoma" panose="020B0604030504040204" pitchFamily="34" charset="0"/>
              <a:ea typeface="Tahoma" panose="020B0604030504040204" pitchFamily="34" charset="0"/>
              <a:cs typeface="Tahoma" panose="020B0604030504040204" pitchFamily="34" charset="0"/>
            </a:endParaRPr>
          </a:p>
          <a:p>
            <a:r>
              <a:rPr lang="en-GB" sz="1800" dirty="0">
                <a:latin typeface="Tahoma" panose="020B0604030504040204" pitchFamily="34" charset="0"/>
                <a:ea typeface="Tahoma" panose="020B0604030504040204" pitchFamily="34" charset="0"/>
                <a:cs typeface="Tahoma" panose="020B0604030504040204" pitchFamily="34" charset="0"/>
                <a:hlinkClick r:id="rId3"/>
              </a:rPr>
              <a:t>https://pmc.ncbi.nlm.nih.gov/articles/PMC10911863/</a:t>
            </a:r>
            <a:endParaRPr lang="en-GB" sz="1800" dirty="0">
              <a:latin typeface="Tahoma" panose="020B0604030504040204" pitchFamily="34" charset="0"/>
              <a:ea typeface="Tahoma" panose="020B0604030504040204" pitchFamily="34" charset="0"/>
              <a:cs typeface="Tahoma" panose="020B0604030504040204" pitchFamily="34" charset="0"/>
            </a:endParaRPr>
          </a:p>
          <a:p>
            <a:r>
              <a:rPr lang="en-GB" sz="1800" dirty="0">
                <a:latin typeface="Tahoma" panose="020B0604030504040204" pitchFamily="34" charset="0"/>
                <a:ea typeface="Tahoma" panose="020B0604030504040204" pitchFamily="34" charset="0"/>
                <a:cs typeface="Tahoma" panose="020B0604030504040204" pitchFamily="34" charset="0"/>
                <a:hlinkClick r:id="rId4"/>
              </a:rPr>
              <a:t>https://www.rcog.org.uk/guidance/browse-all-guidance/green-top-guidelines/care-of-women-with-obesity-in-pregnancy-green-top-guideline-no-72/</a:t>
            </a:r>
            <a:endParaRPr lang="en-GB" sz="1800" dirty="0">
              <a:latin typeface="Tahoma" panose="020B0604030504040204" pitchFamily="34" charset="0"/>
              <a:ea typeface="Tahoma" panose="020B0604030504040204" pitchFamily="34" charset="0"/>
              <a:cs typeface="Tahoma" panose="020B0604030504040204" pitchFamily="34" charset="0"/>
            </a:endParaRPr>
          </a:p>
          <a:p>
            <a:r>
              <a:rPr lang="en-GB" sz="1800" dirty="0">
                <a:latin typeface="Arial" panose="020B0604020202020204" pitchFamily="34" charset="0"/>
                <a:cs typeface="Arial" panose="020B0604020202020204" pitchFamily="34" charset="0"/>
                <a:hlinkClick r:id="rId5"/>
              </a:rPr>
              <a:t>https://allaboutobesity.org/</a:t>
            </a: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hlinkClick r:id="rId6"/>
              </a:rPr>
              <a:t>https://www.nhs.uk/better-health/</a:t>
            </a: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hlinkClick r:id="rId7"/>
              </a:rPr>
              <a:t>https://www.doncaster.gov.uk/services/health-wellbeing/doncaster-s-compassionate-approach-to-weight</a:t>
            </a:r>
            <a:endParaRPr lang="en-GB" sz="1800" dirty="0">
              <a:latin typeface="Arial" panose="020B0604020202020204" pitchFamily="34" charset="0"/>
              <a:cs typeface="Arial" panose="020B0604020202020204" pitchFamily="34" charset="0"/>
            </a:endParaRPr>
          </a:p>
          <a:p>
            <a:endParaRPr lang="en-GB" sz="1800" dirty="0">
              <a:latin typeface="Tahoma" panose="020B0604030504040204" pitchFamily="34" charset="0"/>
              <a:ea typeface="Tahoma" panose="020B0604030504040204" pitchFamily="34" charset="0"/>
              <a:cs typeface="Tahoma" panose="020B0604030504040204" pitchFamily="34" charset="0"/>
            </a:endParaRPr>
          </a:p>
          <a:p>
            <a:endParaRPr lang="en-GB"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13A7B6DF-F89E-AE80-3309-1B5722D69BFD}"/>
              </a:ext>
            </a:extLst>
          </p:cNvPr>
          <p:cNvSpPr>
            <a:spLocks noGrp="1"/>
          </p:cNvSpPr>
          <p:nvPr>
            <p:ph type="title"/>
          </p:nvPr>
        </p:nvSpPr>
        <p:spPr>
          <a:xfrm>
            <a:off x="-877420" y="5907"/>
            <a:ext cx="5727326" cy="995254"/>
          </a:xfrm>
        </p:spPr>
        <p:txBody>
          <a:bodyPr/>
          <a:lstStyle/>
          <a:p>
            <a:pPr algn="ctr"/>
            <a:r>
              <a:rPr lang="en-GB" dirty="0">
                <a:solidFill>
                  <a:schemeClr val="accent1">
                    <a:lumMod val="75000"/>
                  </a:schemeClr>
                </a:solidFill>
                <a:latin typeface="Arial" panose="020B0604020202020204" pitchFamily="34" charset="0"/>
                <a:cs typeface="Arial" panose="020B0604020202020204" pitchFamily="34" charset="0"/>
              </a:rPr>
              <a:t>Resources</a:t>
            </a:r>
          </a:p>
        </p:txBody>
      </p:sp>
      <p:pic>
        <p:nvPicPr>
          <p:cNvPr id="2" name="Picture 1" descr="Kirklees Health and Care Partnership Logo">
            <a:extLst>
              <a:ext uri="{FF2B5EF4-FFF2-40B4-BE49-F238E27FC236}">
                <a16:creationId xmlns:a16="http://schemas.microsoft.com/office/drawing/2014/main" id="{16402221-FF73-2598-EAA1-14C6DD62AE4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233646" y="131413"/>
            <a:ext cx="1196937" cy="845740"/>
          </a:xfrm>
          <a:prstGeom prst="rect">
            <a:avLst/>
          </a:prstGeom>
        </p:spPr>
      </p:pic>
      <p:pic>
        <p:nvPicPr>
          <p:cNvPr id="5" name="Picture 2" descr="Guide to Producing Accessible Content and Documents - Wakefield ...">
            <a:extLst>
              <a:ext uri="{FF2B5EF4-FFF2-40B4-BE49-F238E27FC236}">
                <a16:creationId xmlns:a16="http://schemas.microsoft.com/office/drawing/2014/main" id="{CB7D273A-0C42-344C-4967-6DFD73BC887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70162" y="495367"/>
            <a:ext cx="1603505" cy="481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7215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B284369AB3F94FA423FEB5BF882434" ma:contentTypeVersion="15" ma:contentTypeDescription="Create a new document." ma:contentTypeScope="" ma:versionID="10cd85001b355455530eb802923d764d">
  <xsd:schema xmlns:xsd="http://www.w3.org/2001/XMLSchema" xmlns:xs="http://www.w3.org/2001/XMLSchema" xmlns:p="http://schemas.microsoft.com/office/2006/metadata/properties" xmlns:ns2="208f6457-1e3b-490e-bf7e-2a40fdfe35ac" xmlns:ns3="a780b8df-6511-43ce-8baf-d66e0dfa0825" targetNamespace="http://schemas.microsoft.com/office/2006/metadata/properties" ma:root="true" ma:fieldsID="c353f30b34b57ccc1e12b9519b632fb1" ns2:_="" ns3:_="">
    <xsd:import namespace="208f6457-1e3b-490e-bf7e-2a40fdfe35ac"/>
    <xsd:import namespace="a780b8df-6511-43ce-8baf-d66e0dfa082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8f6457-1e3b-490e-bf7e-2a40fdfe35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0797a0e-5026-480d-971d-550050c8017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780b8df-6511-43ce-8baf-d66e0dfa082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ec27a2c-4910-4e57-8327-64e6a542caa5}" ma:internalName="TaxCatchAll" ma:showField="CatchAllData" ma:web="a780b8df-6511-43ce-8baf-d66e0dfa0825">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08f6457-1e3b-490e-bf7e-2a40fdfe35ac">
      <Terms xmlns="http://schemas.microsoft.com/office/infopath/2007/PartnerControls"/>
    </lcf76f155ced4ddcb4097134ff3c332f>
    <TaxCatchAll xmlns="a780b8df-6511-43ce-8baf-d66e0dfa0825" xsi:nil="true"/>
  </documentManagement>
</p:properties>
</file>

<file path=customXml/itemProps1.xml><?xml version="1.0" encoding="utf-8"?>
<ds:datastoreItem xmlns:ds="http://schemas.openxmlformats.org/officeDocument/2006/customXml" ds:itemID="{DA06BF20-4005-400C-A3DA-AACFDA5AB8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8f6457-1e3b-490e-bf7e-2a40fdfe35ac"/>
    <ds:schemaRef ds:uri="a780b8df-6511-43ce-8baf-d66e0dfa08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3D9465-7734-4FDD-942A-D0DC8F51183D}">
  <ds:schemaRefs>
    <ds:schemaRef ds:uri="http://schemas.microsoft.com/sharepoint/v3/contenttype/forms"/>
  </ds:schemaRefs>
</ds:datastoreItem>
</file>

<file path=customXml/itemProps3.xml><?xml version="1.0" encoding="utf-8"?>
<ds:datastoreItem xmlns:ds="http://schemas.openxmlformats.org/officeDocument/2006/customXml" ds:itemID="{46DDF232-DBBE-4C5F-9E40-84564998D085}">
  <ds:schemaRefs>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http://purl.org/dc/elements/1.1/"/>
    <ds:schemaRef ds:uri="daf8bb99-f63a-4e33-b200-ec62ac311639"/>
    <ds:schemaRef ds:uri="http://purl.org/dc/dcmitype/"/>
    <ds:schemaRef ds:uri="5c3250c0-ab3b-4ac0-ba1d-58c23145d463"/>
    <ds:schemaRef ds:uri="http://schemas.microsoft.com/office/2006/metadata/properties"/>
    <ds:schemaRef ds:uri="http://www.w3.org/XML/1998/namespace"/>
    <ds:schemaRef ds:uri="208f6457-1e3b-490e-bf7e-2a40fdfe35ac"/>
    <ds:schemaRef ds:uri="a780b8df-6511-43ce-8baf-d66e0dfa0825"/>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 id="{d76faab7-96b7-40c7-9b25-3d2fbd4ac1f1}" enabled="0" method="" siteId="{d76faab7-96b7-40c7-9b25-3d2fbd4ac1f1}" removed="1"/>
</clbl:labelList>
</file>

<file path=docProps/app.xml><?xml version="1.0" encoding="utf-8"?>
<Properties xmlns="http://schemas.openxmlformats.org/officeDocument/2006/extended-properties" xmlns:vt="http://schemas.openxmlformats.org/officeDocument/2006/docPropsVTypes">
  <TotalTime>527</TotalTime>
  <Words>997</Words>
  <Application>Microsoft Office PowerPoint</Application>
  <PresentationFormat>Widescreen</PresentationFormat>
  <Paragraphs>72</Paragraphs>
  <Slides>9</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Aptos</vt:lpstr>
      <vt:lpstr>Arial</vt:lpstr>
      <vt:lpstr>Calibri</vt:lpstr>
      <vt:lpstr>Calibri Light</vt:lpstr>
      <vt:lpstr>Tahoma</vt:lpstr>
      <vt:lpstr>Office Theme</vt:lpstr>
      <vt:lpstr>1_Custom Design</vt:lpstr>
      <vt:lpstr>A compassionate approach  to supporting women with a raised BMI in pregnancy</vt:lpstr>
      <vt:lpstr>Pregnancy and Obesity </vt:lpstr>
      <vt:lpstr>The importance of language</vt:lpstr>
      <vt:lpstr>What women told us…</vt:lpstr>
      <vt:lpstr>What women told us…</vt:lpstr>
      <vt:lpstr>What midwives &amp; Doctors told us…</vt:lpstr>
      <vt:lpstr>A compassionate approach-  7 principles </vt:lpstr>
      <vt:lpstr>PowerPoint Presentation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Stuart Kerray</dc:creator>
  <cp:lastModifiedBy>Kerry Till</cp:lastModifiedBy>
  <cp:revision>30</cp:revision>
  <dcterms:created xsi:type="dcterms:W3CDTF">2022-06-29T09:35:14Z</dcterms:created>
  <dcterms:modified xsi:type="dcterms:W3CDTF">2025-08-12T07:55:45Z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0x01010017B284369AB3F94FA423FEB5BF882434</vt:lpwstr>
  </property>
  <property fmtid="{D5CDD505-2E9C-101B-9397-08002B2CF9AE}" pid="3" name="MediaServiceImageTags">
    <vt:lpwstr/>
  </property>
</Properties>
</file>